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74" r:id="rId2"/>
    <p:sldId id="261" r:id="rId3"/>
    <p:sldId id="282" r:id="rId4"/>
    <p:sldId id="283" r:id="rId5"/>
    <p:sldId id="285" r:id="rId6"/>
    <p:sldId id="287" r:id="rId7"/>
    <p:sldId id="288" r:id="rId8"/>
  </p:sldIdLst>
  <p:sldSz cx="12192000" cy="6858000"/>
  <p:notesSz cx="6858000" cy="9144000"/>
  <p:custDataLst>
    <p:tags r:id="rId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14" autoAdjust="0"/>
  </p:normalViewPr>
  <p:slideViewPr>
    <p:cSldViewPr snapToGrid="0">
      <p:cViewPr varScale="1">
        <p:scale>
          <a:sx n="83" d="100"/>
          <a:sy n="83" d="100"/>
        </p:scale>
        <p:origin x="686"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6E15A-82A4-4D50-8A70-F65C980EFC7E}" type="datetimeFigureOut">
              <a:rPr lang="zh-CN" altLang="en-US" smtClean="0"/>
              <a:t>2017/9/15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4C650-E2FF-4589-994F-AC7C48E06342}" type="slidenum">
              <a:rPr lang="zh-CN" altLang="en-US" smtClean="0"/>
              <a:t>‹#›</a:t>
            </a:fld>
            <a:endParaRPr lang="zh-CN" altLang="en-US"/>
          </a:p>
        </p:txBody>
      </p:sp>
    </p:spTree>
    <p:extLst>
      <p:ext uri="{BB962C8B-B14F-4D97-AF65-F5344CB8AC3E}">
        <p14:creationId xmlns:p14="http://schemas.microsoft.com/office/powerpoint/2010/main" val="1941844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1</a:t>
            </a:fld>
            <a:endParaRPr lang="zh-CN" altLang="en-US"/>
          </a:p>
        </p:txBody>
      </p:sp>
    </p:spTree>
    <p:extLst>
      <p:ext uri="{BB962C8B-B14F-4D97-AF65-F5344CB8AC3E}">
        <p14:creationId xmlns:p14="http://schemas.microsoft.com/office/powerpoint/2010/main" val="134760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2</a:t>
            </a:fld>
            <a:endParaRPr lang="zh-CN" altLang="en-US"/>
          </a:p>
        </p:txBody>
      </p:sp>
    </p:spTree>
    <p:extLst>
      <p:ext uri="{BB962C8B-B14F-4D97-AF65-F5344CB8AC3E}">
        <p14:creationId xmlns:p14="http://schemas.microsoft.com/office/powerpoint/2010/main" val="85502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3</a:t>
            </a:fld>
            <a:endParaRPr lang="zh-CN" altLang="en-US"/>
          </a:p>
        </p:txBody>
      </p:sp>
    </p:spTree>
    <p:extLst>
      <p:ext uri="{BB962C8B-B14F-4D97-AF65-F5344CB8AC3E}">
        <p14:creationId xmlns:p14="http://schemas.microsoft.com/office/powerpoint/2010/main" val="2671231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5</a:t>
            </a:fld>
            <a:endParaRPr lang="zh-CN" altLang="en-US"/>
          </a:p>
        </p:txBody>
      </p:sp>
    </p:spTree>
    <p:extLst>
      <p:ext uri="{BB962C8B-B14F-4D97-AF65-F5344CB8AC3E}">
        <p14:creationId xmlns:p14="http://schemas.microsoft.com/office/powerpoint/2010/main" val="329895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6</a:t>
            </a:fld>
            <a:endParaRPr lang="zh-CN" altLang="en-US"/>
          </a:p>
        </p:txBody>
      </p:sp>
    </p:spTree>
    <p:extLst>
      <p:ext uri="{BB962C8B-B14F-4D97-AF65-F5344CB8AC3E}">
        <p14:creationId xmlns:p14="http://schemas.microsoft.com/office/powerpoint/2010/main" val="47352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54C650-E2FF-4589-994F-AC7C48E06342}" type="slidenum">
              <a:rPr lang="zh-CN" altLang="en-US" smtClean="0"/>
              <a:t>7</a:t>
            </a:fld>
            <a:endParaRPr lang="zh-CN" altLang="en-US"/>
          </a:p>
        </p:txBody>
      </p:sp>
    </p:spTree>
    <p:extLst>
      <p:ext uri="{BB962C8B-B14F-4D97-AF65-F5344CB8AC3E}">
        <p14:creationId xmlns:p14="http://schemas.microsoft.com/office/powerpoint/2010/main" val="2818176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21219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87637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4062355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214627" cy="6858000"/>
          </a:xfrm>
          <a:prstGeom prst="rect">
            <a:avLst/>
          </a:prstGeom>
        </p:spPr>
      </p:pic>
    </p:spTree>
    <p:extLst>
      <p:ext uri="{BB962C8B-B14F-4D97-AF65-F5344CB8AC3E}">
        <p14:creationId xmlns:p14="http://schemas.microsoft.com/office/powerpoint/2010/main" val="134576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3125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2722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5254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482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399067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15600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C5334A-0B5D-4A36-8DC5-6CFB63E3C26D}" type="datetimeFigureOut">
              <a:rPr lang="zh-CN" altLang="en-US" smtClean="0"/>
              <a:t>2017/9/15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3912180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5334A-0B5D-4A36-8DC5-6CFB63E3C26D}" type="datetimeFigureOut">
              <a:rPr lang="zh-CN" altLang="en-US" smtClean="0"/>
              <a:t>2017/9/15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9C10B-AE6D-4BE1-9807-F7BDFE87CA3F}" type="slidenum">
              <a:rPr lang="zh-CN" altLang="en-US" smtClean="0"/>
              <a:t>‹#›</a:t>
            </a:fld>
            <a:endParaRPr lang="zh-CN" altLang="en-US"/>
          </a:p>
        </p:txBody>
      </p:sp>
    </p:spTree>
    <p:extLst>
      <p:ext uri="{BB962C8B-B14F-4D97-AF65-F5344CB8AC3E}">
        <p14:creationId xmlns:p14="http://schemas.microsoft.com/office/powerpoint/2010/main" val="781143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7" y="-4500"/>
            <a:ext cx="2926326" cy="1693999"/>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矩形 2"/>
          <p:cNvSpPr/>
          <p:nvPr/>
        </p:nvSpPr>
        <p:spPr>
          <a:xfrm>
            <a:off x="4929835" y="21371"/>
            <a:ext cx="1415772" cy="1077218"/>
          </a:xfrm>
          <a:prstGeom prst="rect">
            <a:avLst/>
          </a:prstGeom>
        </p:spPr>
        <p:txBody>
          <a:bodyPr wrap="none">
            <a:spAutoFit/>
          </a:bodyPr>
          <a:lstStyle/>
          <a:p>
            <a:r>
              <a:rPr lang="zh-CN" altLang="en-US" sz="3200" dirty="0">
                <a:solidFill>
                  <a:schemeClr val="bg1"/>
                </a:solidFill>
                <a:latin typeface="Calibri Light" panose="020F0302020204030204" pitchFamily="34" charset="0"/>
              </a:rPr>
              <a:t>实验室</a:t>
            </a:r>
            <a:endParaRPr lang="en-US" altLang="zh-CN" sz="3200" dirty="0">
              <a:solidFill>
                <a:schemeClr val="bg1"/>
              </a:solidFill>
              <a:latin typeface="Calibri Light" panose="020F0302020204030204" pitchFamily="34" charset="0"/>
            </a:endParaRPr>
          </a:p>
          <a:p>
            <a:r>
              <a:rPr lang="zh-CN" altLang="en-US" sz="3200" dirty="0">
                <a:solidFill>
                  <a:schemeClr val="bg1"/>
                </a:solidFill>
                <a:latin typeface="Calibri Light" panose="020F0302020204030204" pitchFamily="34" charset="0"/>
              </a:rPr>
              <a:t>  参观</a:t>
            </a:r>
            <a:endParaRPr lang="en-US" altLang="zh-CN" sz="3200" dirty="0">
              <a:solidFill>
                <a:schemeClr val="bg1"/>
              </a:solidFill>
              <a:latin typeface="Calibri Light" panose="020F0302020204030204" pitchFamily="34" charset="0"/>
            </a:endParaRPr>
          </a:p>
        </p:txBody>
      </p:sp>
      <p:cxnSp>
        <p:nvCxnSpPr>
          <p:cNvPr id="4" name="直接连接符 3"/>
          <p:cNvCxnSpPr/>
          <p:nvPr/>
        </p:nvCxnSpPr>
        <p:spPr>
          <a:xfrm flipV="1">
            <a:off x="408593" y="724627"/>
            <a:ext cx="3581516" cy="20652"/>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663690" y="1150183"/>
            <a:ext cx="3587640" cy="1815882"/>
          </a:xfrm>
          <a:prstGeom prst="rect">
            <a:avLst/>
          </a:prstGeom>
          <a:noFill/>
        </p:spPr>
        <p:txBody>
          <a:bodyPr wrap="square" rtlCol="0">
            <a:spAutoFit/>
          </a:bodyPr>
          <a:lstStyle/>
          <a:p>
            <a:r>
              <a:rPr lang="zh-CN" altLang="en-US" sz="1600" dirty="0"/>
              <a:t>生物制造与快速成型技术北京重点实验室，生物三维打印技术三个层次，一、不相融不讲解</a:t>
            </a:r>
            <a:endParaRPr lang="en-US" altLang="zh-CN" sz="1600" dirty="0"/>
          </a:p>
          <a:p>
            <a:r>
              <a:rPr lang="zh-CN" altLang="en-US" sz="1600" dirty="0"/>
              <a:t>二、相融不降解</a:t>
            </a:r>
            <a:endParaRPr lang="en-US" altLang="zh-CN" sz="1600" dirty="0"/>
          </a:p>
          <a:p>
            <a:r>
              <a:rPr lang="zh-CN" altLang="en-US" sz="1600" dirty="0"/>
              <a:t>三、相融可降解。如个性化支架。三重医学。材料方面有待提高。一些项目目前法律无法评判其合法性</a:t>
            </a:r>
            <a:endParaRPr lang="zh-CN" altLang="en-US" sz="1600" dirty="0"/>
          </a:p>
        </p:txBody>
      </p:sp>
      <p:sp>
        <p:nvSpPr>
          <p:cNvPr id="12" name="文本框 11"/>
          <p:cNvSpPr txBox="1"/>
          <p:nvPr/>
        </p:nvSpPr>
        <p:spPr>
          <a:xfrm>
            <a:off x="1661023" y="3005138"/>
            <a:ext cx="3502104" cy="2062103"/>
          </a:xfrm>
          <a:prstGeom prst="rect">
            <a:avLst/>
          </a:prstGeom>
          <a:noFill/>
        </p:spPr>
        <p:txBody>
          <a:bodyPr wrap="square" rtlCol="0">
            <a:spAutoFit/>
          </a:bodyPr>
          <a:lstStyle/>
          <a:p>
            <a:r>
              <a:rPr lang="zh-CN" altLang="en-US" sz="1600" dirty="0"/>
              <a:t>软件系统与工程、信息、图形、网络四个所网络（传感、定位算法）信息所（数据分析、图形所（</a:t>
            </a:r>
            <a:r>
              <a:rPr lang="en-US" altLang="zh-CN" sz="1600" dirty="0"/>
              <a:t>CAD</a:t>
            </a:r>
            <a:r>
              <a:rPr lang="zh-CN" altLang="en-US" sz="1600" dirty="0"/>
              <a:t>、</a:t>
            </a:r>
            <a:r>
              <a:rPr lang="en-US" altLang="zh-CN" sz="1600" dirty="0"/>
              <a:t>VR</a:t>
            </a:r>
            <a:r>
              <a:rPr lang="zh-CN" altLang="en-US" sz="1600" dirty="0"/>
              <a:t>、</a:t>
            </a:r>
            <a:r>
              <a:rPr lang="en-US" altLang="zh-CN" sz="1600" dirty="0"/>
              <a:t>3D</a:t>
            </a:r>
            <a:r>
              <a:rPr lang="zh-CN" altLang="en-US" sz="1600" dirty="0"/>
              <a:t>打印）系统所（保证代码的质量与效率，智能查找代码的错误遗漏，嵌入式（替代人工易产生的失误），建筑信息化（自动化检测工程安全和质量）</a:t>
            </a:r>
            <a:endParaRPr lang="zh-CN" altLang="en-US" sz="1600" dirty="0"/>
          </a:p>
        </p:txBody>
      </p:sp>
      <p:sp>
        <p:nvSpPr>
          <p:cNvPr id="13" name="文本框 12"/>
          <p:cNvSpPr txBox="1"/>
          <p:nvPr/>
        </p:nvSpPr>
        <p:spPr>
          <a:xfrm>
            <a:off x="1635882" y="5135071"/>
            <a:ext cx="3421983" cy="1323439"/>
          </a:xfrm>
          <a:prstGeom prst="rect">
            <a:avLst/>
          </a:prstGeom>
          <a:noFill/>
        </p:spPr>
        <p:txBody>
          <a:bodyPr wrap="square" rtlCol="0">
            <a:spAutoFit/>
          </a:bodyPr>
          <a:lstStyle/>
          <a:p>
            <a:r>
              <a:rPr lang="zh-CN" altLang="en-US" sz="1600" dirty="0"/>
              <a:t>系统工程与控制工程，企业信息化 </a:t>
            </a:r>
            <a:r>
              <a:rPr lang="en-US" altLang="zh-CN" sz="1600" dirty="0"/>
              <a:t>ERP</a:t>
            </a:r>
            <a:r>
              <a:rPr lang="zh-CN" altLang="en-US" sz="1600" dirty="0"/>
              <a:t>，</a:t>
            </a:r>
            <a:r>
              <a:rPr lang="en-US" altLang="zh-CN" sz="1600" dirty="0"/>
              <a:t>EMS</a:t>
            </a:r>
            <a:r>
              <a:rPr lang="zh-CN" altLang="en-US" sz="1600" dirty="0"/>
              <a:t>。数字化设计，数字化制造。智能制造与数字工厂。</a:t>
            </a:r>
            <a:endParaRPr lang="en-US" altLang="zh-CN" sz="1600" dirty="0"/>
          </a:p>
          <a:p>
            <a:r>
              <a:rPr lang="en-US" altLang="zh-CN" sz="1600" dirty="0"/>
              <a:t>CIMS</a:t>
            </a:r>
            <a:r>
              <a:rPr lang="zh-CN" altLang="en-US" sz="1600" dirty="0"/>
              <a:t>所讲解。工业</a:t>
            </a:r>
            <a:r>
              <a:rPr lang="en-US" altLang="zh-CN" sz="1600" dirty="0"/>
              <a:t>4.0</a:t>
            </a:r>
            <a:r>
              <a:rPr lang="zh-CN" altLang="en-US" sz="1600" dirty="0"/>
              <a:t>，工业大数据。</a:t>
            </a:r>
            <a:endParaRPr lang="en-US" altLang="zh-CN" sz="1600" dirty="0"/>
          </a:p>
          <a:p>
            <a:r>
              <a:rPr lang="zh-CN" altLang="en-US" sz="1600" dirty="0"/>
              <a:t>工业化与信息化的融合发展。</a:t>
            </a:r>
            <a:endParaRPr lang="en-US" altLang="zh-CN" sz="1600" dirty="0"/>
          </a:p>
        </p:txBody>
      </p:sp>
      <p:grpSp>
        <p:nvGrpSpPr>
          <p:cNvPr id="19" name="组合 18"/>
          <p:cNvGrpSpPr/>
          <p:nvPr/>
        </p:nvGrpSpPr>
        <p:grpSpPr>
          <a:xfrm>
            <a:off x="408593" y="1584933"/>
            <a:ext cx="1114262" cy="993467"/>
            <a:chOff x="665018" y="1417182"/>
            <a:chExt cx="1011382" cy="993467"/>
          </a:xfrm>
        </p:grpSpPr>
        <p:sp>
          <p:nvSpPr>
            <p:cNvPr id="7" name="椭圆 6"/>
            <p:cNvSpPr/>
            <p:nvPr/>
          </p:nvSpPr>
          <p:spPr>
            <a:xfrm>
              <a:off x="665018" y="1417182"/>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810345" y="1702334"/>
              <a:ext cx="737489" cy="461665"/>
            </a:xfrm>
            <a:prstGeom prst="rect">
              <a:avLst/>
            </a:prstGeom>
          </p:spPr>
          <p:txBody>
            <a:bodyPr wrap="none">
              <a:spAutoFit/>
            </a:bodyPr>
            <a:lstStyle/>
            <a:p>
              <a:r>
                <a:rPr lang="zh-CN" altLang="en-US" sz="2400" dirty="0"/>
                <a:t>机械</a:t>
              </a:r>
            </a:p>
          </p:txBody>
        </p:sp>
      </p:grpSp>
      <p:grpSp>
        <p:nvGrpSpPr>
          <p:cNvPr id="20" name="组合 19"/>
          <p:cNvGrpSpPr/>
          <p:nvPr/>
        </p:nvGrpSpPr>
        <p:grpSpPr>
          <a:xfrm>
            <a:off x="479407" y="3227644"/>
            <a:ext cx="1026914" cy="993467"/>
            <a:chOff x="665018" y="2821143"/>
            <a:chExt cx="1011382" cy="993467"/>
          </a:xfrm>
        </p:grpSpPr>
        <p:sp>
          <p:nvSpPr>
            <p:cNvPr id="8" name="椭圆 7"/>
            <p:cNvSpPr/>
            <p:nvPr/>
          </p:nvSpPr>
          <p:spPr>
            <a:xfrm>
              <a:off x="665018" y="2821143"/>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08270" y="3109483"/>
              <a:ext cx="800219" cy="461665"/>
            </a:xfrm>
            <a:prstGeom prst="rect">
              <a:avLst/>
            </a:prstGeom>
          </p:spPr>
          <p:txBody>
            <a:bodyPr wrap="none">
              <a:spAutoFit/>
            </a:bodyPr>
            <a:lstStyle/>
            <a:p>
              <a:r>
                <a:rPr lang="zh-CN" altLang="en-US" sz="2400" dirty="0"/>
                <a:t>软件</a:t>
              </a:r>
            </a:p>
          </p:txBody>
        </p:sp>
      </p:grpSp>
      <p:grpSp>
        <p:nvGrpSpPr>
          <p:cNvPr id="21" name="组合 20"/>
          <p:cNvGrpSpPr/>
          <p:nvPr/>
        </p:nvGrpSpPr>
        <p:grpSpPr>
          <a:xfrm>
            <a:off x="478681" y="5053839"/>
            <a:ext cx="1146840" cy="993467"/>
            <a:chOff x="637310" y="4225104"/>
            <a:chExt cx="1129494" cy="993467"/>
          </a:xfrm>
        </p:grpSpPr>
        <p:sp>
          <p:nvSpPr>
            <p:cNvPr id="9" name="椭圆 8"/>
            <p:cNvSpPr/>
            <p:nvPr/>
          </p:nvSpPr>
          <p:spPr>
            <a:xfrm>
              <a:off x="665018" y="4225104"/>
              <a:ext cx="1011382" cy="9934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7310" y="4491003"/>
              <a:ext cx="1129494" cy="461665"/>
            </a:xfrm>
            <a:prstGeom prst="rect">
              <a:avLst/>
            </a:prstGeom>
          </p:spPr>
          <p:txBody>
            <a:bodyPr wrap="square">
              <a:spAutoFit/>
            </a:bodyPr>
            <a:lstStyle/>
            <a:p>
              <a:r>
                <a:rPr lang="zh-CN" altLang="en-US" sz="2400" dirty="0"/>
                <a:t>自动化</a:t>
              </a:r>
            </a:p>
          </p:txBody>
        </p:sp>
      </p:grpSp>
      <p:sp>
        <p:nvSpPr>
          <p:cNvPr id="23" name="燕尾形 22"/>
          <p:cNvSpPr/>
          <p:nvPr/>
        </p:nvSpPr>
        <p:spPr>
          <a:xfrm rot="5400000">
            <a:off x="5822307" y="6215732"/>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rot="5400000">
            <a:off x="5822307" y="6478657"/>
            <a:ext cx="345030" cy="413657"/>
          </a:xfrm>
          <a:prstGeom prst="chevron">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流程图: 联系 27"/>
          <p:cNvSpPr/>
          <p:nvPr/>
        </p:nvSpPr>
        <p:spPr>
          <a:xfrm>
            <a:off x="2810293" y="6622532"/>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联系 28"/>
          <p:cNvSpPr/>
          <p:nvPr/>
        </p:nvSpPr>
        <p:spPr>
          <a:xfrm>
            <a:off x="2998556" y="6622532"/>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联系 29"/>
          <p:cNvSpPr/>
          <p:nvPr/>
        </p:nvSpPr>
        <p:spPr>
          <a:xfrm>
            <a:off x="3186819" y="6622532"/>
            <a:ext cx="73955" cy="82738"/>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5"/>
          <p:cNvPicPr>
            <a:picLocks noChangeAspect="1"/>
          </p:cNvPicPr>
          <p:nvPr/>
        </p:nvPicPr>
        <p:blipFill>
          <a:blip r:embed="rId3"/>
          <a:stretch>
            <a:fillRect/>
          </a:stretch>
        </p:blipFill>
        <p:spPr>
          <a:xfrm>
            <a:off x="10114097" y="123209"/>
            <a:ext cx="1975583" cy="1461723"/>
          </a:xfrm>
          <a:prstGeom prst="rect">
            <a:avLst/>
          </a:prstGeom>
        </p:spPr>
      </p:pic>
      <p:pic>
        <p:nvPicPr>
          <p:cNvPr id="27" name="Picture 26"/>
          <p:cNvPicPr>
            <a:picLocks noChangeAspect="1"/>
          </p:cNvPicPr>
          <p:nvPr/>
        </p:nvPicPr>
        <p:blipFill>
          <a:blip r:embed="rId4"/>
          <a:stretch>
            <a:fillRect/>
          </a:stretch>
        </p:blipFill>
        <p:spPr>
          <a:xfrm>
            <a:off x="8101110" y="1689500"/>
            <a:ext cx="2055427" cy="1538144"/>
          </a:xfrm>
          <a:prstGeom prst="rect">
            <a:avLst/>
          </a:prstGeom>
        </p:spPr>
      </p:pic>
      <p:pic>
        <p:nvPicPr>
          <p:cNvPr id="31" name="Picture 30"/>
          <p:cNvPicPr>
            <a:picLocks noChangeAspect="1"/>
          </p:cNvPicPr>
          <p:nvPr/>
        </p:nvPicPr>
        <p:blipFill>
          <a:blip r:embed="rId5"/>
          <a:stretch>
            <a:fillRect/>
          </a:stretch>
        </p:blipFill>
        <p:spPr>
          <a:xfrm>
            <a:off x="5914208" y="3088998"/>
            <a:ext cx="2144576" cy="1500011"/>
          </a:xfrm>
          <a:prstGeom prst="rect">
            <a:avLst/>
          </a:prstGeom>
        </p:spPr>
      </p:pic>
      <p:pic>
        <p:nvPicPr>
          <p:cNvPr id="32" name="Picture 31"/>
          <p:cNvPicPr>
            <a:picLocks noChangeAspect="1"/>
          </p:cNvPicPr>
          <p:nvPr/>
        </p:nvPicPr>
        <p:blipFill>
          <a:blip r:embed="rId6"/>
          <a:stretch>
            <a:fillRect/>
          </a:stretch>
        </p:blipFill>
        <p:spPr>
          <a:xfrm>
            <a:off x="8164945" y="4093137"/>
            <a:ext cx="2028167" cy="1491493"/>
          </a:xfrm>
          <a:prstGeom prst="rect">
            <a:avLst/>
          </a:prstGeom>
        </p:spPr>
      </p:pic>
      <p:pic>
        <p:nvPicPr>
          <p:cNvPr id="33" name="Picture 32"/>
          <p:cNvPicPr>
            <a:picLocks noChangeAspect="1"/>
          </p:cNvPicPr>
          <p:nvPr/>
        </p:nvPicPr>
        <p:blipFill>
          <a:blip r:embed="rId7"/>
          <a:stretch>
            <a:fillRect/>
          </a:stretch>
        </p:blipFill>
        <p:spPr>
          <a:xfrm>
            <a:off x="10223863" y="5322109"/>
            <a:ext cx="1867347" cy="1384428"/>
          </a:xfrm>
          <a:prstGeom prst="rect">
            <a:avLst/>
          </a:prstGeom>
        </p:spPr>
      </p:pic>
      <p:sp>
        <p:nvSpPr>
          <p:cNvPr id="34" name="Title 1"/>
          <p:cNvSpPr txBox="1">
            <a:spLocks/>
          </p:cNvSpPr>
          <p:nvPr/>
        </p:nvSpPr>
        <p:spPr>
          <a:xfrm>
            <a:off x="265545" y="254289"/>
            <a:ext cx="2618704" cy="5954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t>第二天</a:t>
            </a:r>
            <a:endParaRPr lang="zh-CN" altLang="en-US" sz="2800" dirty="0"/>
          </a:p>
        </p:txBody>
      </p:sp>
    </p:spTree>
    <p:extLst>
      <p:ext uri="{BB962C8B-B14F-4D97-AF65-F5344CB8AC3E}">
        <p14:creationId xmlns:p14="http://schemas.microsoft.com/office/powerpoint/2010/main" val="757749876"/>
      </p:ext>
    </p:extLst>
  </p:cSld>
  <p:clrMapOvr>
    <a:masterClrMapping/>
  </p:clrMapOvr>
  <p:transition spd="slow" advTm="589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1100"/>
                            </p:stCondLst>
                            <p:childTnLst>
                              <p:par>
                                <p:cTn id="21" presetID="10" presetClass="entr" presetSubtype="0" repeatCount="indefinite"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50"/>
                                        <p:tgtEl>
                                          <p:spTgt spid="28"/>
                                        </p:tgtEl>
                                      </p:cBhvr>
                                    </p:animEffect>
                                  </p:childTnLst>
                                </p:cTn>
                              </p:par>
                              <p:par>
                                <p:cTn id="24" presetID="10" presetClass="entr" presetSubtype="0" repeatCount="indefinite" fill="hold" grpId="0" nodeType="withEffect">
                                  <p:stCondLst>
                                    <p:cond delay="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750"/>
                                        <p:tgtEl>
                                          <p:spTgt spid="29"/>
                                        </p:tgtEl>
                                      </p:cBhvr>
                                    </p:animEffect>
                                  </p:childTnLst>
                                </p:cTn>
                              </p:par>
                              <p:par>
                                <p:cTn id="27" presetID="10" presetClass="entr" presetSubtype="0" repeatCount="indefinite" fill="hold" grpId="0" nodeType="with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750"/>
                                        <p:tgtEl>
                                          <p:spTgt spid="30"/>
                                        </p:tgtEl>
                                      </p:cBhvr>
                                    </p:animEffect>
                                  </p:childTnLst>
                                </p:cTn>
                              </p:par>
                            </p:childTnLst>
                          </p:cTn>
                        </p:par>
                        <p:par>
                          <p:cTn id="30" fill="hold">
                            <p:stCondLst>
                              <p:cond delay="2350"/>
                            </p:stCondLst>
                            <p:childTnLst>
                              <p:par>
                                <p:cTn id="31" presetID="2" presetClass="entr" presetSubtype="8"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0-#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childTnLst>
                          </p:cTn>
                        </p:par>
                        <p:par>
                          <p:cTn id="43" fill="hold">
                            <p:stCondLst>
                              <p:cond delay="2850"/>
                            </p:stCondLst>
                            <p:childTnLst>
                              <p:par>
                                <p:cTn id="44" presetID="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0-#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0-#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0-#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childTnLst>
                          </p:cTn>
                        </p:par>
                        <p:par>
                          <p:cTn id="56" fill="hold">
                            <p:stCondLst>
                              <p:cond delay="3350"/>
                            </p:stCondLst>
                            <p:childTnLst>
                              <p:par>
                                <p:cTn id="57" presetID="47"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childTnLst>
                          </p:cTn>
                        </p:par>
                        <p:par>
                          <p:cTn id="67" fill="hold">
                            <p:stCondLst>
                              <p:cond delay="4350"/>
                            </p:stCondLst>
                            <p:childTnLst>
                              <p:par>
                                <p:cTn id="68" presetID="26" presetClass="emph" presetSubtype="0" repeatCount="2000" fill="hold" grpId="1" nodeType="afterEffect">
                                  <p:stCondLst>
                                    <p:cond delay="0"/>
                                  </p:stCondLst>
                                  <p:childTnLst>
                                    <p:animEffect transition="out" filter="fade">
                                      <p:cBhvr>
                                        <p:cTn id="69" dur="500" tmFilter="0, 0; .2, .5; .8, .5; 1, 0"/>
                                        <p:tgtEl>
                                          <p:spTgt spid="23"/>
                                        </p:tgtEl>
                                      </p:cBhvr>
                                    </p:animEffect>
                                    <p:animScale>
                                      <p:cBhvr>
                                        <p:cTn id="70" dur="250" autoRev="1" fill="hold"/>
                                        <p:tgtEl>
                                          <p:spTgt spid="23"/>
                                        </p:tgtEl>
                                      </p:cBhvr>
                                      <p:by x="105000" y="105000"/>
                                    </p:animScale>
                                  </p:childTnLst>
                                </p:cTn>
                              </p:par>
                              <p:par>
                                <p:cTn id="71" presetID="26" presetClass="emph" presetSubtype="0" repeatCount="2000" fill="hold" grpId="1" nodeType="withEffect">
                                  <p:stCondLst>
                                    <p:cond delay="0"/>
                                  </p:stCondLst>
                                  <p:childTnLst>
                                    <p:animEffect transition="out" filter="fade">
                                      <p:cBhvr>
                                        <p:cTn id="72" dur="500" tmFilter="0, 0; .2, .5; .8, .5; 1, 0"/>
                                        <p:tgtEl>
                                          <p:spTgt spid="24"/>
                                        </p:tgtEl>
                                      </p:cBhvr>
                                    </p:animEffect>
                                    <p:animScale>
                                      <p:cBhvr>
                                        <p:cTn id="73"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1" grpId="0"/>
      <p:bldP spid="12" grpId="0"/>
      <p:bldP spid="13" grpId="0"/>
      <p:bldP spid="23" grpId="0" animBg="1"/>
      <p:bldP spid="23" grpId="1" animBg="1"/>
      <p:bldP spid="24" grpId="0" animBg="1"/>
      <p:bldP spid="24" grpId="1" animBg="1"/>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4204146" y="-4496"/>
            <a:ext cx="2713889" cy="1628956"/>
          </a:xfrm>
          <a:prstGeom prst="triangle">
            <a:avLst/>
          </a:prstGeom>
          <a:solidFill>
            <a:schemeClr val="dk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矩形 8"/>
          <p:cNvSpPr/>
          <p:nvPr/>
        </p:nvSpPr>
        <p:spPr>
          <a:xfrm>
            <a:off x="4539814" y="84345"/>
            <a:ext cx="2031325" cy="646331"/>
          </a:xfrm>
          <a:prstGeom prst="rect">
            <a:avLst/>
          </a:prstGeom>
        </p:spPr>
        <p:txBody>
          <a:bodyPr wrap="none">
            <a:spAutoFit/>
          </a:bodyPr>
          <a:lstStyle/>
          <a:p>
            <a:r>
              <a:rPr lang="zh-CN" altLang="en-US" sz="3600" dirty="0">
                <a:solidFill>
                  <a:schemeClr val="bg1"/>
                </a:solidFill>
                <a:latin typeface="Calibri Light" panose="020F0302020204030204" pitchFamily="34" charset="0"/>
              </a:rPr>
              <a:t>计算思维</a:t>
            </a:r>
          </a:p>
        </p:txBody>
      </p:sp>
      <p:sp>
        <p:nvSpPr>
          <p:cNvPr id="28" name="文本框 27"/>
          <p:cNvSpPr txBox="1"/>
          <p:nvPr/>
        </p:nvSpPr>
        <p:spPr>
          <a:xfrm>
            <a:off x="441017" y="1320084"/>
            <a:ext cx="1723549" cy="707886"/>
          </a:xfrm>
          <a:prstGeom prst="rect">
            <a:avLst/>
          </a:prstGeom>
          <a:noFill/>
        </p:spPr>
        <p:txBody>
          <a:bodyPr wrap="none" rtlCol="0">
            <a:spAutoFit/>
          </a:bodyPr>
          <a:lstStyle/>
          <a:p>
            <a:r>
              <a:rPr lang="zh-CN" altLang="en-US" sz="4000" dirty="0">
                <a:latin typeface="Microsoft YaHei UI" panose="020B0503020204020204" pitchFamily="34" charset="-122"/>
                <a:ea typeface="Microsoft YaHei UI" panose="020B0503020204020204" pitchFamily="34" charset="-122"/>
              </a:rPr>
              <a:t>范畴论</a:t>
            </a:r>
          </a:p>
        </p:txBody>
      </p:sp>
      <p:sp>
        <p:nvSpPr>
          <p:cNvPr id="29" name="文本框 28"/>
          <p:cNvSpPr txBox="1"/>
          <p:nvPr/>
        </p:nvSpPr>
        <p:spPr>
          <a:xfrm>
            <a:off x="6285233" y="967715"/>
            <a:ext cx="5531029" cy="5191165"/>
          </a:xfrm>
          <a:prstGeom prst="rect">
            <a:avLst/>
          </a:prstGeom>
          <a:noFill/>
        </p:spPr>
        <p:txBody>
          <a:bodyPr wrap="square" rtlCol="0">
            <a:spAutoFit/>
          </a:bodyPr>
          <a:lstStyle/>
          <a:p>
            <a:r>
              <a:rPr lang="zh-CN" altLang="en-US" sz="1400" dirty="0"/>
              <a:t>        范畴论是抽象地处理数学结构以及结构之间联系的一门数学理论，以抽象的方法来处理数学概念，将这些概念形式化成一组组的“物件</a:t>
            </a:r>
            <a:r>
              <a:rPr lang="en-US" altLang="zh-CN" sz="1400" dirty="0"/>
              <a:t>”</a:t>
            </a:r>
            <a:r>
              <a:rPr lang="zh-CN" altLang="en-US" sz="1400" dirty="0"/>
              <a:t>。有些人开玩笑地称之为“一般化的抽象废话”。范畴论出现在很多数学分支中，以及理论计算机科学和数学物理的一些领域。为处理超大规模的复杂运算提供了可能。</a:t>
            </a:r>
            <a:endParaRPr lang="en-US" altLang="zh-CN" sz="1400" dirty="0"/>
          </a:p>
          <a:p>
            <a:endParaRPr lang="en-US" altLang="zh-CN" sz="1400" dirty="0"/>
          </a:p>
          <a:p>
            <a:r>
              <a:rPr lang="zh-CN" altLang="en-US" sz="1400" dirty="0"/>
              <a:t>研究范畴就是试图以“公理化”的方法抓住在各种相关连的“数学结构”中的共同特性，并以结构间的“结构保持函数”将这些结构相关起来。因此，对范畴论系统化的研究将允许任何一个此类数学结构的普遍结论由范畴的公理中证出。</a:t>
            </a:r>
            <a:endParaRPr lang="en-US" altLang="zh-CN" sz="1400" dirty="0"/>
          </a:p>
          <a:p>
            <a:endParaRPr lang="en-US" altLang="zh-CN" sz="1400" dirty="0"/>
          </a:p>
          <a:p>
            <a:r>
              <a:rPr lang="zh-CN" altLang="en-US" sz="1400" dirty="0"/>
              <a:t>范畴自身亦为数学结构的一种，因此可以寻找在某一意义下会保持其结构的“过程”；此一过程即称之为函子。函子将一个范畴的每个物件和另一个范畴的物件相关连起来，并将第一个范畴的每个态射和第二个范畴的态射相关连起来。</a:t>
            </a:r>
          </a:p>
          <a:p>
            <a:endParaRPr lang="zh-CN" altLang="en-US" sz="1400" dirty="0"/>
          </a:p>
          <a:p>
            <a:r>
              <a:rPr lang="zh-CN" altLang="en-US" sz="1400" dirty="0"/>
              <a:t>研究范畴和函子，不只是学习了一类数学结构，及在其之间的态射；还学习了“在不同类型的数学结构之间的关系”。此一基本概念首次出现于代数拓扑之中。不同的“拓扑”问题可以转换至通常较易解答的“代数”问题之上。</a:t>
            </a:r>
            <a:endParaRPr lang="en-US" altLang="zh-CN" sz="1400" dirty="0"/>
          </a:p>
          <a:p>
            <a:endParaRPr lang="en-US" altLang="zh-CN" sz="1400" baseline="30000" dirty="0"/>
          </a:p>
          <a:p>
            <a:r>
              <a:rPr lang="zh-CN" altLang="en-US" sz="1400" dirty="0"/>
              <a:t>再抽象化一次，架构通常会“自然地相关连”，由此产生了自然变换（将一个函子映</a:t>
            </a:r>
            <a:r>
              <a:rPr lang="zh-CN" altLang="en-US" sz="1400" dirty="0"/>
              <a:t>许多数学上的重要架构可以从此一角度来研究</a:t>
            </a:r>
            <a:r>
              <a:rPr lang="zh-CN" altLang="en-US" sz="1400" dirty="0"/>
              <a:t>射至另一函子的方法）此一清楚的概念。  </a:t>
            </a:r>
          </a:p>
        </p:txBody>
      </p:sp>
      <p:cxnSp>
        <p:nvCxnSpPr>
          <p:cNvPr id="36" name="直接连接符 35"/>
          <p:cNvCxnSpPr/>
          <p:nvPr/>
        </p:nvCxnSpPr>
        <p:spPr>
          <a:xfrm>
            <a:off x="7763031" y="526135"/>
            <a:ext cx="3684868"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stretch>
            <a:fillRect/>
          </a:stretch>
        </p:blipFill>
        <p:spPr>
          <a:xfrm>
            <a:off x="263722" y="2498308"/>
            <a:ext cx="2313333" cy="3542505"/>
          </a:xfrm>
          <a:prstGeom prst="rect">
            <a:avLst/>
          </a:prstGeom>
        </p:spPr>
      </p:pic>
      <p:cxnSp>
        <p:nvCxnSpPr>
          <p:cNvPr id="33" name="直接连接符 3"/>
          <p:cNvCxnSpPr/>
          <p:nvPr/>
        </p:nvCxnSpPr>
        <p:spPr>
          <a:xfrm flipV="1">
            <a:off x="408593" y="724627"/>
            <a:ext cx="3581516" cy="20652"/>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4" name="Title 1"/>
          <p:cNvSpPr txBox="1">
            <a:spLocks/>
          </p:cNvSpPr>
          <p:nvPr/>
        </p:nvSpPr>
        <p:spPr>
          <a:xfrm>
            <a:off x="265545" y="254289"/>
            <a:ext cx="2618704" cy="5954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t>第二天</a:t>
            </a:r>
            <a:endParaRPr lang="zh-CN" altLang="en-US" sz="2800" dirty="0"/>
          </a:p>
        </p:txBody>
      </p:sp>
      <p:pic>
        <p:nvPicPr>
          <p:cNvPr id="35" name="Picture 34"/>
          <p:cNvPicPr>
            <a:picLocks noChangeAspect="1"/>
          </p:cNvPicPr>
          <p:nvPr/>
        </p:nvPicPr>
        <p:blipFill>
          <a:blip r:embed="rId4"/>
          <a:stretch>
            <a:fillRect/>
          </a:stretch>
        </p:blipFill>
        <p:spPr>
          <a:xfrm>
            <a:off x="2728263" y="2498308"/>
            <a:ext cx="3405761" cy="2876207"/>
          </a:xfrm>
          <a:prstGeom prst="rect">
            <a:avLst/>
          </a:prstGeom>
        </p:spPr>
      </p:pic>
    </p:spTree>
    <p:extLst>
      <p:ext uri="{BB962C8B-B14F-4D97-AF65-F5344CB8AC3E}">
        <p14:creationId xmlns:p14="http://schemas.microsoft.com/office/powerpoint/2010/main" val="3747952887"/>
      </p:ext>
    </p:extLst>
  </p:cSld>
  <p:clrMapOvr>
    <a:masterClrMapping/>
  </p:clrMapOvr>
  <p:transition spd="slow" advTm="78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5000"/>
                                  </p:iterate>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
                                        </p:tgtEl>
                                        <p:attrNameLst>
                                          <p:attrName>ppt_y</p:attrName>
                                        </p:attrNameLst>
                                      </p:cBhvr>
                                      <p:tavLst>
                                        <p:tav tm="0">
                                          <p:val>
                                            <p:strVal val="#ppt_y"/>
                                          </p:val>
                                        </p:tav>
                                        <p:tav tm="100000">
                                          <p:val>
                                            <p:strVal val="#ppt_y"/>
                                          </p:val>
                                        </p:tav>
                                      </p:tavLst>
                                    </p:anim>
                                    <p:anim calcmode="lin" valueType="num">
                                      <p:cBhvr>
                                        <p:cTn id="1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1075"/>
                            </p:stCondLst>
                            <p:childTnLst>
                              <p:par>
                                <p:cTn id="21" presetID="41" presetClass="entr" presetSubtype="0" fill="hold" grpId="0" nodeType="afterEffect">
                                  <p:stCondLst>
                                    <p:cond delay="0"/>
                                  </p:stCondLst>
                                  <p:iterate type="lt">
                                    <p:tmPct val="6000"/>
                                  </p:iterate>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8"/>
                                        </p:tgtEl>
                                        <p:attrNameLst>
                                          <p:attrName>ppt_y</p:attrName>
                                        </p:attrNameLst>
                                      </p:cBhvr>
                                      <p:tavLst>
                                        <p:tav tm="0">
                                          <p:val>
                                            <p:strVal val="#ppt_y"/>
                                          </p:val>
                                        </p:tav>
                                        <p:tav tm="100000">
                                          <p:val>
                                            <p:strVal val="#ppt_y"/>
                                          </p:val>
                                        </p:tav>
                                      </p:tavLst>
                                    </p:anim>
                                    <p:anim calcmode="lin" valueType="num">
                                      <p:cBhvr>
                                        <p:cTn id="25"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8"/>
                                        </p:tgtEl>
                                      </p:cBhvr>
                                    </p:animEffect>
                                  </p:childTnLst>
                                </p:cTn>
                              </p:par>
                            </p:childTnLst>
                          </p:cTn>
                        </p:par>
                        <p:par>
                          <p:cTn id="28" fill="hold">
                            <p:stCondLst>
                              <p:cond delay="1635"/>
                            </p:stCondLst>
                            <p:childTnLst>
                              <p:par>
                                <p:cTn id="29" presetID="41" presetClass="entr" presetSubtype="0" fill="hold" grpId="0" nodeType="after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p:cTn id="31" dur="500" fill="hold"/>
                                        <p:tgtEl>
                                          <p:spTgt spid="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29">
                                            <p:txEl>
                                              <p:pRg st="0" end="0"/>
                                            </p:txEl>
                                          </p:spTgt>
                                        </p:tgtEl>
                                        <p:attrNameLst>
                                          <p:attrName>ppt_y</p:attrName>
                                        </p:attrNameLst>
                                      </p:cBhvr>
                                      <p:tavLst>
                                        <p:tav tm="0">
                                          <p:val>
                                            <p:strVal val="#ppt_y"/>
                                          </p:val>
                                        </p:tav>
                                        <p:tav tm="100000">
                                          <p:val>
                                            <p:strVal val="#ppt_y"/>
                                          </p:val>
                                        </p:tav>
                                      </p:tavLst>
                                    </p:anim>
                                    <p:anim calcmode="lin" valueType="num">
                                      <p:cBhvr>
                                        <p:cTn id="33" dur="500" fill="hold"/>
                                        <p:tgtEl>
                                          <p:spTgt spid="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2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grpId="0" nodeType="clickEffect">
                                  <p:stCondLst>
                                    <p:cond delay="0"/>
                                  </p:stCondLst>
                                  <p:childTnLst>
                                    <p:set>
                                      <p:cBhvr>
                                        <p:cTn id="39" dur="1" fill="hold">
                                          <p:stCondLst>
                                            <p:cond delay="0"/>
                                          </p:stCondLst>
                                        </p:cTn>
                                        <p:tgtEl>
                                          <p:spTgt spid="29">
                                            <p:txEl>
                                              <p:pRg st="2" end="2"/>
                                            </p:txEl>
                                          </p:spTgt>
                                        </p:tgtEl>
                                        <p:attrNameLst>
                                          <p:attrName>style.visibility</p:attrName>
                                        </p:attrNameLst>
                                      </p:cBhvr>
                                      <p:to>
                                        <p:strVal val="visible"/>
                                      </p:to>
                                    </p:set>
                                    <p:anim calcmode="lin" valueType="num">
                                      <p:cBhvr>
                                        <p:cTn id="40" dur="500" fill="hold"/>
                                        <p:tgtEl>
                                          <p:spTgt spid="2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29">
                                            <p:txEl>
                                              <p:pRg st="2" end="2"/>
                                            </p:txEl>
                                          </p:spTgt>
                                        </p:tgtEl>
                                        <p:attrNameLst>
                                          <p:attrName>ppt_y</p:attrName>
                                        </p:attrNameLst>
                                      </p:cBhvr>
                                      <p:tavLst>
                                        <p:tav tm="0">
                                          <p:val>
                                            <p:strVal val="#ppt_y"/>
                                          </p:val>
                                        </p:tav>
                                        <p:tav tm="100000">
                                          <p:val>
                                            <p:strVal val="#ppt_y"/>
                                          </p:val>
                                        </p:tav>
                                      </p:tavLst>
                                    </p:anim>
                                    <p:anim calcmode="lin" valueType="num">
                                      <p:cBhvr>
                                        <p:cTn id="42" dur="500" fill="hold"/>
                                        <p:tgtEl>
                                          <p:spTgt spid="2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2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2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1" presetClass="entr" presetSubtype="0" fill="hold" grpId="0" nodeType="clickEffect">
                                  <p:stCondLst>
                                    <p:cond delay="0"/>
                                  </p:stCondLst>
                                  <p:childTnLst>
                                    <p:set>
                                      <p:cBhvr>
                                        <p:cTn id="48" dur="1" fill="hold">
                                          <p:stCondLst>
                                            <p:cond delay="0"/>
                                          </p:stCondLst>
                                        </p:cTn>
                                        <p:tgtEl>
                                          <p:spTgt spid="29">
                                            <p:txEl>
                                              <p:pRg st="4" end="4"/>
                                            </p:txEl>
                                          </p:spTgt>
                                        </p:tgtEl>
                                        <p:attrNameLst>
                                          <p:attrName>style.visibility</p:attrName>
                                        </p:attrNameLst>
                                      </p:cBhvr>
                                      <p:to>
                                        <p:strVal val="visible"/>
                                      </p:to>
                                    </p:set>
                                    <p:anim calcmode="lin" valueType="num">
                                      <p:cBhvr>
                                        <p:cTn id="49" dur="500" fill="hold"/>
                                        <p:tgtEl>
                                          <p:spTgt spid="29">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29">
                                            <p:txEl>
                                              <p:pRg st="4" end="4"/>
                                            </p:txEl>
                                          </p:spTgt>
                                        </p:tgtEl>
                                        <p:attrNameLst>
                                          <p:attrName>ppt_y</p:attrName>
                                        </p:attrNameLst>
                                      </p:cBhvr>
                                      <p:tavLst>
                                        <p:tav tm="0">
                                          <p:val>
                                            <p:strVal val="#ppt_y"/>
                                          </p:val>
                                        </p:tav>
                                        <p:tav tm="100000">
                                          <p:val>
                                            <p:strVal val="#ppt_y"/>
                                          </p:val>
                                        </p:tav>
                                      </p:tavLst>
                                    </p:anim>
                                    <p:anim calcmode="lin" valueType="num">
                                      <p:cBhvr>
                                        <p:cTn id="51" dur="500" fill="hold"/>
                                        <p:tgtEl>
                                          <p:spTgt spid="29">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29">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29">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41" presetClass="entr" presetSubtype="0" fill="hold" grpId="0" nodeType="clickEffect">
                                  <p:stCondLst>
                                    <p:cond delay="0"/>
                                  </p:stCondLst>
                                  <p:childTnLst>
                                    <p:set>
                                      <p:cBhvr>
                                        <p:cTn id="57" dur="1" fill="hold">
                                          <p:stCondLst>
                                            <p:cond delay="0"/>
                                          </p:stCondLst>
                                        </p:cTn>
                                        <p:tgtEl>
                                          <p:spTgt spid="29">
                                            <p:txEl>
                                              <p:pRg st="6" end="6"/>
                                            </p:txEl>
                                          </p:spTgt>
                                        </p:tgtEl>
                                        <p:attrNameLst>
                                          <p:attrName>style.visibility</p:attrName>
                                        </p:attrNameLst>
                                      </p:cBhvr>
                                      <p:to>
                                        <p:strVal val="visible"/>
                                      </p:to>
                                    </p:set>
                                    <p:anim calcmode="lin" valueType="num">
                                      <p:cBhvr>
                                        <p:cTn id="58" dur="500" fill="hold"/>
                                        <p:tgtEl>
                                          <p:spTgt spid="29">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29">
                                            <p:txEl>
                                              <p:pRg st="6" end="6"/>
                                            </p:txEl>
                                          </p:spTgt>
                                        </p:tgtEl>
                                        <p:attrNameLst>
                                          <p:attrName>ppt_y</p:attrName>
                                        </p:attrNameLst>
                                      </p:cBhvr>
                                      <p:tavLst>
                                        <p:tav tm="0">
                                          <p:val>
                                            <p:strVal val="#ppt_y"/>
                                          </p:val>
                                        </p:tav>
                                        <p:tav tm="100000">
                                          <p:val>
                                            <p:strVal val="#ppt_y"/>
                                          </p:val>
                                        </p:tav>
                                      </p:tavLst>
                                    </p:anim>
                                    <p:anim calcmode="lin" valueType="num">
                                      <p:cBhvr>
                                        <p:cTn id="60" dur="500" fill="hold"/>
                                        <p:tgtEl>
                                          <p:spTgt spid="29">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29">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29">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1" presetClass="entr" presetSubtype="0" fill="hold" grpId="0" nodeType="clickEffect">
                                  <p:stCondLst>
                                    <p:cond delay="0"/>
                                  </p:stCondLst>
                                  <p:childTnLst>
                                    <p:set>
                                      <p:cBhvr>
                                        <p:cTn id="66" dur="1" fill="hold">
                                          <p:stCondLst>
                                            <p:cond delay="0"/>
                                          </p:stCondLst>
                                        </p:cTn>
                                        <p:tgtEl>
                                          <p:spTgt spid="29">
                                            <p:txEl>
                                              <p:pRg st="8" end="8"/>
                                            </p:txEl>
                                          </p:spTgt>
                                        </p:tgtEl>
                                        <p:attrNameLst>
                                          <p:attrName>style.visibility</p:attrName>
                                        </p:attrNameLst>
                                      </p:cBhvr>
                                      <p:to>
                                        <p:strVal val="visible"/>
                                      </p:to>
                                    </p:set>
                                    <p:anim calcmode="lin" valueType="num">
                                      <p:cBhvr>
                                        <p:cTn id="67" dur="500" fill="hold"/>
                                        <p:tgtEl>
                                          <p:spTgt spid="29">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29">
                                            <p:txEl>
                                              <p:pRg st="8" end="8"/>
                                            </p:txEl>
                                          </p:spTgt>
                                        </p:tgtEl>
                                        <p:attrNameLst>
                                          <p:attrName>ppt_y</p:attrName>
                                        </p:attrNameLst>
                                      </p:cBhvr>
                                      <p:tavLst>
                                        <p:tav tm="0">
                                          <p:val>
                                            <p:strVal val="#ppt_y"/>
                                          </p:val>
                                        </p:tav>
                                        <p:tav tm="100000">
                                          <p:val>
                                            <p:strVal val="#ppt_y"/>
                                          </p:val>
                                        </p:tav>
                                      </p:tavLst>
                                    </p:anim>
                                    <p:anim calcmode="lin" valueType="num">
                                      <p:cBhvr>
                                        <p:cTn id="69" dur="500" fill="hold"/>
                                        <p:tgtEl>
                                          <p:spTgt spid="29">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29">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29">
                                            <p:txEl>
                                              <p:pRg st="8" end="8"/>
                                            </p:txEl>
                                          </p:spTgt>
                                        </p:tgtEl>
                                      </p:cBhvr>
                                    </p:animEffect>
                                  </p:childTnLst>
                                </p:cTn>
                              </p:par>
                              <p:par>
                                <p:cTn id="72" presetID="22" presetClass="entr" presetSubtype="2"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right)">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28" grpId="0"/>
      <p:bldP spid="2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owchart: Alternate Process 25"/>
          <p:cNvSpPr/>
          <p:nvPr/>
        </p:nvSpPr>
        <p:spPr>
          <a:xfrm>
            <a:off x="18475" y="17033"/>
            <a:ext cx="2576943" cy="781624"/>
          </a:xfrm>
          <a:prstGeom prst="flowChartAlternateProcess">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itle 1"/>
          <p:cNvSpPr txBox="1">
            <a:spLocks/>
          </p:cNvSpPr>
          <p:nvPr/>
        </p:nvSpPr>
        <p:spPr>
          <a:xfrm>
            <a:off x="623166" y="135661"/>
            <a:ext cx="2727037" cy="5443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rPr>
              <a:t>社群 </a:t>
            </a:r>
          </a:p>
        </p:txBody>
      </p:sp>
      <p:sp>
        <p:nvSpPr>
          <p:cNvPr id="17" name="Content Placeholder 2"/>
          <p:cNvSpPr txBox="1">
            <a:spLocks/>
          </p:cNvSpPr>
          <p:nvPr/>
        </p:nvSpPr>
        <p:spPr>
          <a:xfrm>
            <a:off x="623166" y="1141845"/>
            <a:ext cx="4623089" cy="3588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t>一般社会学家与地理学家所指的社群</a:t>
            </a:r>
            <a:r>
              <a:rPr lang="en-US" altLang="zh-CN" sz="2000" dirty="0"/>
              <a:t>(community)</a:t>
            </a:r>
            <a:r>
              <a:rPr lang="zh-CN" altLang="en-US" sz="2000" dirty="0"/>
              <a:t>，广义而言是指在某些边界线、地区或领域内发生作用的一切社会关系。它可以指实际的地理区域或是在某区域内发生的社会关系，或指存在于较抽象的、思想上的关系，除此之外。</a:t>
            </a:r>
            <a:r>
              <a:rPr lang="en-US" altLang="zh-CN" sz="2000" dirty="0" err="1"/>
              <a:t>Worsley</a:t>
            </a:r>
            <a:r>
              <a:rPr lang="en-US" altLang="zh-CN" sz="2000" dirty="0"/>
              <a:t> (1987)</a:t>
            </a:r>
            <a:r>
              <a:rPr lang="zh-CN" altLang="en-US" sz="2000" dirty="0"/>
              <a:t>曾提出社群的广泛涵义：可被解释为地区性的社区；用来表示一个有相互关系的网络；社群可以是一种特殊的社会关系，包含社群精神</a:t>
            </a:r>
            <a:r>
              <a:rPr lang="en-US" altLang="zh-CN" sz="2000" dirty="0"/>
              <a:t>(community spirit)</a:t>
            </a:r>
            <a:r>
              <a:rPr lang="zh-CN" altLang="en-US" sz="2000" dirty="0"/>
              <a:t>或社群情感</a:t>
            </a:r>
            <a:r>
              <a:rPr lang="en-US" altLang="zh-CN" sz="2000" dirty="0"/>
              <a:t>(community feeling) </a:t>
            </a:r>
            <a:r>
              <a:rPr lang="zh-CN" altLang="en-US" sz="2000" dirty="0"/>
              <a:t>。</a:t>
            </a:r>
          </a:p>
        </p:txBody>
      </p:sp>
      <p:pic>
        <p:nvPicPr>
          <p:cNvPr id="2" name="Picture 1"/>
          <p:cNvPicPr>
            <a:picLocks noChangeAspect="1"/>
          </p:cNvPicPr>
          <p:nvPr/>
        </p:nvPicPr>
        <p:blipFill>
          <a:blip r:embed="rId4"/>
          <a:stretch>
            <a:fillRect/>
          </a:stretch>
        </p:blipFill>
        <p:spPr>
          <a:xfrm>
            <a:off x="5822950" y="1068227"/>
            <a:ext cx="5705822" cy="4889228"/>
          </a:xfrm>
          <a:prstGeom prst="rect">
            <a:avLst/>
          </a:prstGeom>
        </p:spPr>
      </p:pic>
      <p:sp>
        <p:nvSpPr>
          <p:cNvPr id="3" name="TextBox 2"/>
          <p:cNvSpPr txBox="1"/>
          <p:nvPr/>
        </p:nvSpPr>
        <p:spPr>
          <a:xfrm>
            <a:off x="1052946" y="4955022"/>
            <a:ext cx="403629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目标与身份</a:t>
            </a:r>
            <a:endParaRPr lang="en-US" altLang="zh-CN" dirty="0"/>
          </a:p>
          <a:p>
            <a:pPr marL="285750" indent="-285750">
              <a:buFont typeface="Arial" panose="020B0604020202020204" pitchFamily="34" charset="0"/>
              <a:buChar char="•"/>
            </a:pPr>
            <a:r>
              <a:rPr lang="zh-CN" altLang="en-US" dirty="0"/>
              <a:t>用户体验</a:t>
            </a:r>
            <a:endParaRPr lang="en-US" altLang="zh-CN" dirty="0"/>
          </a:p>
          <a:p>
            <a:pPr marL="285750" indent="-285750">
              <a:buFont typeface="Arial" panose="020B0604020202020204" pitchFamily="34" charset="0"/>
              <a:buChar char="•"/>
            </a:pPr>
            <a:r>
              <a:rPr lang="zh-CN" altLang="en-US" dirty="0"/>
              <a:t>工具与保障</a:t>
            </a:r>
          </a:p>
        </p:txBody>
      </p:sp>
    </p:spTree>
    <p:custDataLst>
      <p:tags r:id="rId1"/>
    </p:custDataLst>
    <p:extLst>
      <p:ext uri="{BB962C8B-B14F-4D97-AF65-F5344CB8AC3E}">
        <p14:creationId xmlns:p14="http://schemas.microsoft.com/office/powerpoint/2010/main" val="2638529283"/>
      </p:ext>
    </p:extLst>
  </p:cSld>
  <p:clrMapOvr>
    <a:masterClrMapping/>
  </p:clrMapOvr>
  <mc:AlternateContent xmlns:mc="http://schemas.openxmlformats.org/markup-compatibility/2006" xmlns:p14="http://schemas.microsoft.com/office/powerpoint/2010/main">
    <mc:Choice Requires="p14">
      <p:transition p14:dur="9" advTm="6990"/>
    </mc:Choice>
    <mc:Fallback xmlns="">
      <p:transition advTm="699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9"/>
          <p:cNvSpPr txBox="1"/>
          <p:nvPr/>
        </p:nvSpPr>
        <p:spPr>
          <a:xfrm>
            <a:off x="415636" y="1656760"/>
            <a:ext cx="1967346" cy="1200329"/>
          </a:xfrm>
          <a:prstGeom prst="rect">
            <a:avLst/>
          </a:prstGeom>
          <a:noFill/>
          <a:ln w="9525">
            <a:solidFill>
              <a:schemeClr val="accent2"/>
            </a:solidFill>
          </a:ln>
        </p:spPr>
        <p:txBody>
          <a:bodyPr wrap="square" rtlCol="0">
            <a:spAutoFit/>
          </a:bodyPr>
          <a:lstStyle/>
          <a:p>
            <a:pPr algn="ctr"/>
            <a:r>
              <a:rPr lang="zh-CN" altLang="en-US" b="1" dirty="0"/>
              <a:t>品牌</a:t>
            </a:r>
            <a:endParaRPr lang="en-US" altLang="zh-CN" b="1" dirty="0"/>
          </a:p>
          <a:p>
            <a:r>
              <a:rPr lang="zh-CN" altLang="en-US" dirty="0"/>
              <a:t>立志成为理论结合实践的高级工程管理人才</a:t>
            </a:r>
            <a:endParaRPr lang="en-US" altLang="zh-CN" dirty="0"/>
          </a:p>
        </p:txBody>
      </p:sp>
      <p:sp>
        <p:nvSpPr>
          <p:cNvPr id="3" name="文本框 150"/>
          <p:cNvSpPr txBox="1"/>
          <p:nvPr/>
        </p:nvSpPr>
        <p:spPr>
          <a:xfrm>
            <a:off x="3536644" y="4987571"/>
            <a:ext cx="2133928" cy="1477328"/>
          </a:xfrm>
          <a:prstGeom prst="rect">
            <a:avLst/>
          </a:prstGeom>
          <a:noFill/>
          <a:ln w="3175">
            <a:solidFill>
              <a:schemeClr val="accent2"/>
            </a:solidFill>
          </a:ln>
        </p:spPr>
        <p:txBody>
          <a:bodyPr wrap="square" rtlCol="0">
            <a:spAutoFit/>
          </a:bodyPr>
          <a:lstStyle/>
          <a:p>
            <a:pPr algn="ctr"/>
            <a:r>
              <a:rPr lang="zh-CN" altLang="en-US" b="1" dirty="0"/>
              <a:t>价值观</a:t>
            </a:r>
            <a:endParaRPr lang="en-US" altLang="zh-CN" b="1" dirty="0"/>
          </a:p>
          <a:p>
            <a:pPr algn="ctr"/>
            <a:r>
              <a:rPr lang="zh-CN" altLang="en-US" dirty="0"/>
              <a:t>用开放的心态，海纳百川，有容乃大，像海绵一样高效的学习和交流</a:t>
            </a:r>
            <a:endParaRPr lang="zh-CN" altLang="en-US" b="1" dirty="0"/>
          </a:p>
        </p:txBody>
      </p:sp>
      <p:sp>
        <p:nvSpPr>
          <p:cNvPr id="4" name="文本框 151"/>
          <p:cNvSpPr txBox="1"/>
          <p:nvPr/>
        </p:nvSpPr>
        <p:spPr>
          <a:xfrm>
            <a:off x="2757378" y="1248384"/>
            <a:ext cx="2938651" cy="2339102"/>
          </a:xfrm>
          <a:prstGeom prst="rect">
            <a:avLst/>
          </a:prstGeom>
          <a:noFill/>
          <a:ln>
            <a:solidFill>
              <a:schemeClr val="accent2"/>
            </a:solidFill>
          </a:ln>
        </p:spPr>
        <p:txBody>
          <a:bodyPr wrap="square" rtlCol="0">
            <a:spAutoFit/>
          </a:bodyPr>
          <a:lstStyle/>
          <a:p>
            <a:r>
              <a:rPr lang="zh-CN" altLang="en-US" sz="2800" b="1" dirty="0"/>
              <a:t>        </a:t>
            </a:r>
            <a:r>
              <a:rPr lang="zh-CN" altLang="en-US" b="1" dirty="0"/>
              <a:t>成功的定义</a:t>
            </a:r>
            <a:endParaRPr lang="en-US" altLang="zh-CN" b="1" dirty="0"/>
          </a:p>
          <a:p>
            <a:r>
              <a:rPr lang="zh-CN" altLang="en-US" dirty="0"/>
              <a:t>效率和学习效果并重，力图通过先进的项目管理手段，有效践行目标管理，快速迭代梳理</a:t>
            </a:r>
            <a:r>
              <a:rPr lang="en-US" altLang="zh-CN" dirty="0"/>
              <a:t>MEM XLP</a:t>
            </a:r>
            <a:r>
              <a:rPr lang="zh-CN" altLang="en-US" dirty="0"/>
              <a:t>知识管理体系，快速学习。</a:t>
            </a:r>
          </a:p>
          <a:p>
            <a:endParaRPr lang="zh-CN" altLang="en-US" sz="2800" b="1" dirty="0"/>
          </a:p>
        </p:txBody>
      </p:sp>
      <p:grpSp>
        <p:nvGrpSpPr>
          <p:cNvPr id="5" name="组合 28"/>
          <p:cNvGrpSpPr/>
          <p:nvPr/>
        </p:nvGrpSpPr>
        <p:grpSpPr>
          <a:xfrm>
            <a:off x="3950543" y="3714041"/>
            <a:ext cx="1248886" cy="1054080"/>
            <a:chOff x="6373383" y="914758"/>
            <a:chExt cx="1556984" cy="1354322"/>
          </a:xfrm>
        </p:grpSpPr>
        <p:sp>
          <p:nvSpPr>
            <p:cNvPr id="6" name="Oval 9"/>
            <p:cNvSpPr>
              <a:spLocks noChangeArrowheads="1"/>
            </p:cNvSpPr>
            <p:nvPr/>
          </p:nvSpPr>
          <p:spPr bwMode="auto">
            <a:xfrm>
              <a:off x="6414616" y="914758"/>
              <a:ext cx="1354320" cy="1354322"/>
            </a:xfrm>
            <a:prstGeom prst="ellipse">
              <a:avLst/>
            </a:prstGeom>
            <a:solidFill>
              <a:srgbClr val="FF6C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5005" tIns="67502" rIns="135005" bIns="67502" numCol="1" anchor="t" anchorCtr="0" compatLnSpc="1">
              <a:prstTxWarp prst="textNoShape">
                <a:avLst/>
              </a:prstTxWarp>
            </a:bodyPr>
            <a:lstStyle/>
            <a:p>
              <a:endParaRPr lang="zh-CN" altLang="en-US" sz="4268"/>
            </a:p>
          </p:txBody>
        </p:sp>
        <p:grpSp>
          <p:nvGrpSpPr>
            <p:cNvPr id="7" name="Group 65"/>
            <p:cNvGrpSpPr/>
            <p:nvPr/>
          </p:nvGrpSpPr>
          <p:grpSpPr>
            <a:xfrm>
              <a:off x="6373383" y="969802"/>
              <a:ext cx="1556984" cy="1172727"/>
              <a:chOff x="550885" y="1190671"/>
              <a:chExt cx="3840309" cy="2892537"/>
            </a:xfrm>
            <a:solidFill>
              <a:schemeClr val="bg1"/>
            </a:solidFill>
          </p:grpSpPr>
          <p:sp>
            <p:nvSpPr>
              <p:cNvPr id="8" name="Freeform 14"/>
              <p:cNvSpPr>
                <a:spLocks noEditPoints="1"/>
              </p:cNvSpPr>
              <p:nvPr/>
            </p:nvSpPr>
            <p:spPr bwMode="auto">
              <a:xfrm>
                <a:off x="2425794" y="2978264"/>
                <a:ext cx="149229" cy="239723"/>
              </a:xfrm>
              <a:custGeom>
                <a:avLst/>
                <a:gdLst/>
                <a:ahLst/>
                <a:cxnLst>
                  <a:cxn ang="0">
                    <a:pos x="65" y="30"/>
                  </a:cxn>
                  <a:cxn ang="0">
                    <a:pos x="46" y="17"/>
                  </a:cxn>
                  <a:cxn ang="0">
                    <a:pos x="0" y="0"/>
                  </a:cxn>
                  <a:cxn ang="0">
                    <a:pos x="0" y="122"/>
                  </a:cxn>
                  <a:cxn ang="0">
                    <a:pos x="69" y="86"/>
                  </a:cxn>
                  <a:cxn ang="0">
                    <a:pos x="74" y="48"/>
                  </a:cxn>
                  <a:cxn ang="0">
                    <a:pos x="65" y="30"/>
                  </a:cxn>
                  <a:cxn ang="0">
                    <a:pos x="65" y="30"/>
                  </a:cxn>
                  <a:cxn ang="0">
                    <a:pos x="65" y="30"/>
                  </a:cxn>
                </a:cxnLst>
                <a:rect l="0" t="0" r="r" b="b"/>
                <a:pathLst>
                  <a:path w="76" h="122">
                    <a:moveTo>
                      <a:pt x="65" y="30"/>
                    </a:moveTo>
                    <a:cubicBezTo>
                      <a:pt x="59" y="24"/>
                      <a:pt x="53" y="20"/>
                      <a:pt x="46" y="17"/>
                    </a:cubicBezTo>
                    <a:cubicBezTo>
                      <a:pt x="32" y="9"/>
                      <a:pt x="16" y="4"/>
                      <a:pt x="0" y="0"/>
                    </a:cubicBezTo>
                    <a:cubicBezTo>
                      <a:pt x="0" y="122"/>
                      <a:pt x="0" y="122"/>
                      <a:pt x="0" y="122"/>
                    </a:cubicBezTo>
                    <a:cubicBezTo>
                      <a:pt x="26" y="119"/>
                      <a:pt x="55" y="110"/>
                      <a:pt x="69" y="86"/>
                    </a:cubicBezTo>
                    <a:cubicBezTo>
                      <a:pt x="75" y="75"/>
                      <a:pt x="76" y="61"/>
                      <a:pt x="74" y="48"/>
                    </a:cubicBezTo>
                    <a:cubicBezTo>
                      <a:pt x="72" y="41"/>
                      <a:pt x="69" y="35"/>
                      <a:pt x="65" y="30"/>
                    </a:cubicBezTo>
                    <a:close/>
                    <a:moveTo>
                      <a:pt x="65" y="30"/>
                    </a:moveTo>
                    <a:cubicBezTo>
                      <a:pt x="65" y="30"/>
                      <a:pt x="65" y="30"/>
                      <a:pt x="65"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5"/>
              <p:cNvSpPr>
                <a:spLocks noEditPoints="1"/>
              </p:cNvSpPr>
              <p:nvPr/>
            </p:nvSpPr>
            <p:spPr bwMode="auto">
              <a:xfrm>
                <a:off x="2559149" y="3148136"/>
                <a:ext cx="1587" cy="1587"/>
              </a:xfrm>
              <a:custGeom>
                <a:avLst/>
                <a:gdLst/>
                <a:ahLst/>
                <a:cxnLst>
                  <a:cxn ang="0">
                    <a:pos x="0" y="0"/>
                  </a:cxn>
                  <a:cxn ang="0">
                    <a:pos x="1" y="0"/>
                  </a:cxn>
                  <a:cxn ang="0">
                    <a:pos x="0" y="0"/>
                  </a:cxn>
                  <a:cxn ang="0">
                    <a:pos x="0" y="0"/>
                  </a:cxn>
                  <a:cxn ang="0">
                    <a:pos x="0" y="0"/>
                  </a:cxn>
                </a:cxnLst>
                <a:rect l="0" t="0" r="r" b="b"/>
                <a:pathLst>
                  <a:path w="1">
                    <a:moveTo>
                      <a:pt x="0" y="0"/>
                    </a:moveTo>
                    <a:cubicBezTo>
                      <a:pt x="0" y="0"/>
                      <a:pt x="0" y="0"/>
                      <a:pt x="1" y="0"/>
                    </a:cubicBezTo>
                    <a:cubicBezTo>
                      <a:pt x="0" y="0"/>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noEditPoints="1"/>
              </p:cNvSpPr>
              <p:nvPr/>
            </p:nvSpPr>
            <p:spPr bwMode="auto">
              <a:xfrm>
                <a:off x="2174958" y="2597251"/>
                <a:ext cx="120655" cy="214319"/>
              </a:xfrm>
              <a:custGeom>
                <a:avLst/>
                <a:gdLst/>
                <a:ahLst/>
                <a:cxnLst>
                  <a:cxn ang="0">
                    <a:pos x="9" y="30"/>
                  </a:cxn>
                  <a:cxn ang="0">
                    <a:pos x="1" y="52"/>
                  </a:cxn>
                  <a:cxn ang="0">
                    <a:pos x="4" y="75"/>
                  </a:cxn>
                  <a:cxn ang="0">
                    <a:pos x="18" y="92"/>
                  </a:cxn>
                  <a:cxn ang="0">
                    <a:pos x="40" y="103"/>
                  </a:cxn>
                  <a:cxn ang="0">
                    <a:pos x="61" y="110"/>
                  </a:cxn>
                  <a:cxn ang="0">
                    <a:pos x="61" y="0"/>
                  </a:cxn>
                  <a:cxn ang="0">
                    <a:pos x="9" y="30"/>
                  </a:cxn>
                  <a:cxn ang="0">
                    <a:pos x="9" y="30"/>
                  </a:cxn>
                  <a:cxn ang="0">
                    <a:pos x="9" y="30"/>
                  </a:cxn>
                </a:cxnLst>
                <a:rect l="0" t="0" r="r" b="b"/>
                <a:pathLst>
                  <a:path w="61" h="110">
                    <a:moveTo>
                      <a:pt x="9" y="30"/>
                    </a:moveTo>
                    <a:cubicBezTo>
                      <a:pt x="4" y="37"/>
                      <a:pt x="2" y="44"/>
                      <a:pt x="1" y="52"/>
                    </a:cubicBezTo>
                    <a:cubicBezTo>
                      <a:pt x="0" y="59"/>
                      <a:pt x="1" y="68"/>
                      <a:pt x="4" y="75"/>
                    </a:cubicBezTo>
                    <a:cubicBezTo>
                      <a:pt x="6" y="82"/>
                      <a:pt x="12" y="87"/>
                      <a:pt x="18" y="92"/>
                    </a:cubicBezTo>
                    <a:cubicBezTo>
                      <a:pt x="25" y="96"/>
                      <a:pt x="33" y="100"/>
                      <a:pt x="40" y="103"/>
                    </a:cubicBezTo>
                    <a:cubicBezTo>
                      <a:pt x="47" y="105"/>
                      <a:pt x="54" y="108"/>
                      <a:pt x="61" y="110"/>
                    </a:cubicBezTo>
                    <a:cubicBezTo>
                      <a:pt x="61" y="0"/>
                      <a:pt x="61" y="0"/>
                      <a:pt x="61" y="0"/>
                    </a:cubicBezTo>
                    <a:cubicBezTo>
                      <a:pt x="42" y="4"/>
                      <a:pt x="21" y="13"/>
                      <a:pt x="9" y="30"/>
                    </a:cubicBezTo>
                    <a:close/>
                    <a:moveTo>
                      <a:pt x="9" y="30"/>
                    </a:moveTo>
                    <a:cubicBezTo>
                      <a:pt x="9" y="30"/>
                      <a:pt x="9" y="30"/>
                      <a:pt x="9" y="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noEditPoints="1"/>
              </p:cNvSpPr>
              <p:nvPr/>
            </p:nvSpPr>
            <p:spPr bwMode="auto">
              <a:xfrm>
                <a:off x="2560736" y="3144958"/>
                <a:ext cx="1587" cy="3174"/>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noEditPoints="1"/>
              </p:cNvSpPr>
              <p:nvPr/>
            </p:nvSpPr>
            <p:spPr bwMode="auto">
              <a:xfrm>
                <a:off x="550885" y="1190671"/>
                <a:ext cx="3840309" cy="2892537"/>
              </a:xfrm>
              <a:custGeom>
                <a:avLst/>
                <a:gdLst/>
                <a:ahLst/>
                <a:cxnLst>
                  <a:cxn ang="0">
                    <a:pos x="1000" y="335"/>
                  </a:cxn>
                  <a:cxn ang="0">
                    <a:pos x="1130" y="44"/>
                  </a:cxn>
                  <a:cxn ang="0">
                    <a:pos x="892" y="91"/>
                  </a:cxn>
                  <a:cxn ang="0">
                    <a:pos x="664" y="57"/>
                  </a:cxn>
                  <a:cxn ang="0">
                    <a:pos x="807" y="343"/>
                  </a:cxn>
                  <a:cxn ang="0">
                    <a:pos x="822" y="1394"/>
                  </a:cxn>
                  <a:cxn ang="0">
                    <a:pos x="1000" y="335"/>
                  </a:cxn>
                  <a:cxn ang="0">
                    <a:pos x="1098" y="988"/>
                  </a:cxn>
                  <a:cxn ang="0">
                    <a:pos x="1052" y="1069"/>
                  </a:cxn>
                  <a:cxn ang="0">
                    <a:pos x="957" y="1102"/>
                  </a:cxn>
                  <a:cxn ang="0">
                    <a:pos x="957" y="1138"/>
                  </a:cxn>
                  <a:cxn ang="0">
                    <a:pos x="946" y="1163"/>
                  </a:cxn>
                  <a:cxn ang="0">
                    <a:pos x="910" y="1168"/>
                  </a:cxn>
                  <a:cxn ang="0">
                    <a:pos x="890" y="1138"/>
                  </a:cxn>
                  <a:cxn ang="0">
                    <a:pos x="890" y="1099"/>
                  </a:cxn>
                  <a:cxn ang="0">
                    <a:pos x="873" y="1095"/>
                  </a:cxn>
                  <a:cxn ang="0">
                    <a:pos x="792" y="1045"/>
                  </a:cxn>
                  <a:cxn ang="0">
                    <a:pos x="766" y="1003"/>
                  </a:cxn>
                  <a:cxn ang="0">
                    <a:pos x="762" y="991"/>
                  </a:cxn>
                  <a:cxn ang="0">
                    <a:pos x="759" y="979"/>
                  </a:cxn>
                  <a:cxn ang="0">
                    <a:pos x="763" y="961"/>
                  </a:cxn>
                  <a:cxn ang="0">
                    <a:pos x="796" y="943"/>
                  </a:cxn>
                  <a:cxn ang="0">
                    <a:pos x="825" y="966"/>
                  </a:cxn>
                  <a:cxn ang="0">
                    <a:pos x="828" y="977"/>
                  </a:cxn>
                  <a:cxn ang="0">
                    <a:pos x="833" y="988"/>
                  </a:cxn>
                  <a:cxn ang="0">
                    <a:pos x="848" y="1007"/>
                  </a:cxn>
                  <a:cxn ang="0">
                    <a:pos x="890" y="1030"/>
                  </a:cxn>
                  <a:cxn ang="0">
                    <a:pos x="890" y="898"/>
                  </a:cxn>
                  <a:cxn ang="0">
                    <a:pos x="803" y="860"/>
                  </a:cxn>
                  <a:cxn ang="0">
                    <a:pos x="773" y="824"/>
                  </a:cxn>
                  <a:cxn ang="0">
                    <a:pos x="763" y="776"/>
                  </a:cxn>
                  <a:cxn ang="0">
                    <a:pos x="773" y="728"/>
                  </a:cxn>
                  <a:cxn ang="0">
                    <a:pos x="800" y="690"/>
                  </a:cxn>
                  <a:cxn ang="0">
                    <a:pos x="890" y="650"/>
                  </a:cxn>
                  <a:cxn ang="0">
                    <a:pos x="890" y="613"/>
                  </a:cxn>
                  <a:cxn ang="0">
                    <a:pos x="902" y="588"/>
                  </a:cxn>
                  <a:cxn ang="0">
                    <a:pos x="938" y="583"/>
                  </a:cxn>
                  <a:cxn ang="0">
                    <a:pos x="957" y="613"/>
                  </a:cxn>
                  <a:cxn ang="0">
                    <a:pos x="957" y="650"/>
                  </a:cxn>
                  <a:cxn ang="0">
                    <a:pos x="970" y="652"/>
                  </a:cxn>
                  <a:cxn ang="0">
                    <a:pos x="1058" y="694"/>
                  </a:cxn>
                  <a:cxn ang="0">
                    <a:pos x="1085" y="733"/>
                  </a:cxn>
                  <a:cxn ang="0">
                    <a:pos x="1089" y="745"/>
                  </a:cxn>
                  <a:cxn ang="0">
                    <a:pos x="1092" y="757"/>
                  </a:cxn>
                  <a:cxn ang="0">
                    <a:pos x="1090" y="776"/>
                  </a:cxn>
                  <a:cxn ang="0">
                    <a:pos x="1058" y="795"/>
                  </a:cxn>
                  <a:cxn ang="0">
                    <a:pos x="1028" y="774"/>
                  </a:cxn>
                  <a:cxn ang="0">
                    <a:pos x="1025" y="763"/>
                  </a:cxn>
                  <a:cxn ang="0">
                    <a:pos x="1019" y="752"/>
                  </a:cxn>
                  <a:cxn ang="0">
                    <a:pos x="1003" y="736"/>
                  </a:cxn>
                  <a:cxn ang="0">
                    <a:pos x="957" y="718"/>
                  </a:cxn>
                  <a:cxn ang="0">
                    <a:pos x="957" y="844"/>
                  </a:cxn>
                  <a:cxn ang="0">
                    <a:pos x="1015" y="861"/>
                  </a:cxn>
                  <a:cxn ang="0">
                    <a:pos x="1084" y="916"/>
                  </a:cxn>
                  <a:cxn ang="0">
                    <a:pos x="1084" y="916"/>
                  </a:cxn>
                  <a:cxn ang="0">
                    <a:pos x="1084" y="916"/>
                  </a:cxn>
                  <a:cxn ang="0">
                    <a:pos x="1098" y="988"/>
                  </a:cxn>
                  <a:cxn ang="0">
                    <a:pos x="1098" y="988"/>
                  </a:cxn>
                  <a:cxn ang="0">
                    <a:pos x="1098" y="988"/>
                  </a:cxn>
                </a:cxnLst>
                <a:rect l="0" t="0" r="r" b="b"/>
                <a:pathLst>
                  <a:path w="1960" h="1477">
                    <a:moveTo>
                      <a:pt x="1000" y="335"/>
                    </a:moveTo>
                    <a:cubicBezTo>
                      <a:pt x="1104" y="248"/>
                      <a:pt x="1173" y="53"/>
                      <a:pt x="1130" y="44"/>
                    </a:cubicBezTo>
                    <a:cubicBezTo>
                      <a:pt x="1074" y="33"/>
                      <a:pt x="951" y="83"/>
                      <a:pt x="892" y="91"/>
                    </a:cubicBezTo>
                    <a:cubicBezTo>
                      <a:pt x="808" y="102"/>
                      <a:pt x="716" y="0"/>
                      <a:pt x="664" y="57"/>
                    </a:cubicBezTo>
                    <a:cubicBezTo>
                      <a:pt x="623" y="103"/>
                      <a:pt x="694" y="270"/>
                      <a:pt x="807" y="343"/>
                    </a:cubicBezTo>
                    <a:cubicBezTo>
                      <a:pt x="472" y="507"/>
                      <a:pt x="0" y="1334"/>
                      <a:pt x="822" y="1394"/>
                    </a:cubicBezTo>
                    <a:cubicBezTo>
                      <a:pt x="1960" y="1477"/>
                      <a:pt x="1390" y="496"/>
                      <a:pt x="1000" y="335"/>
                    </a:cubicBezTo>
                    <a:close/>
                    <a:moveTo>
                      <a:pt x="1098" y="988"/>
                    </a:moveTo>
                    <a:cubicBezTo>
                      <a:pt x="1094" y="1020"/>
                      <a:pt x="1077" y="1049"/>
                      <a:pt x="1052" y="1069"/>
                    </a:cubicBezTo>
                    <a:cubicBezTo>
                      <a:pt x="1025" y="1090"/>
                      <a:pt x="991" y="1099"/>
                      <a:pt x="957" y="1102"/>
                    </a:cubicBezTo>
                    <a:cubicBezTo>
                      <a:pt x="957" y="1138"/>
                      <a:pt x="957" y="1138"/>
                      <a:pt x="957" y="1138"/>
                    </a:cubicBezTo>
                    <a:cubicBezTo>
                      <a:pt x="957" y="1147"/>
                      <a:pt x="953" y="1156"/>
                      <a:pt x="946" y="1163"/>
                    </a:cubicBezTo>
                    <a:cubicBezTo>
                      <a:pt x="936" y="1171"/>
                      <a:pt x="922" y="1174"/>
                      <a:pt x="910" y="1168"/>
                    </a:cubicBezTo>
                    <a:cubicBezTo>
                      <a:pt x="898" y="1163"/>
                      <a:pt x="890" y="1151"/>
                      <a:pt x="890" y="1138"/>
                    </a:cubicBezTo>
                    <a:cubicBezTo>
                      <a:pt x="890" y="1099"/>
                      <a:pt x="890" y="1099"/>
                      <a:pt x="890" y="1099"/>
                    </a:cubicBezTo>
                    <a:cubicBezTo>
                      <a:pt x="885" y="1098"/>
                      <a:pt x="879" y="1096"/>
                      <a:pt x="873" y="1095"/>
                    </a:cubicBezTo>
                    <a:cubicBezTo>
                      <a:pt x="842" y="1086"/>
                      <a:pt x="813" y="1069"/>
                      <a:pt x="792" y="1045"/>
                    </a:cubicBezTo>
                    <a:cubicBezTo>
                      <a:pt x="781" y="1032"/>
                      <a:pt x="772" y="1018"/>
                      <a:pt x="766" y="1003"/>
                    </a:cubicBezTo>
                    <a:cubicBezTo>
                      <a:pt x="765" y="999"/>
                      <a:pt x="763" y="995"/>
                      <a:pt x="762" y="991"/>
                    </a:cubicBezTo>
                    <a:cubicBezTo>
                      <a:pt x="761" y="987"/>
                      <a:pt x="760" y="983"/>
                      <a:pt x="759" y="979"/>
                    </a:cubicBezTo>
                    <a:cubicBezTo>
                      <a:pt x="759" y="973"/>
                      <a:pt x="760" y="966"/>
                      <a:pt x="763" y="961"/>
                    </a:cubicBezTo>
                    <a:cubicBezTo>
                      <a:pt x="769" y="949"/>
                      <a:pt x="782" y="942"/>
                      <a:pt x="796" y="943"/>
                    </a:cubicBezTo>
                    <a:cubicBezTo>
                      <a:pt x="809" y="944"/>
                      <a:pt x="820" y="953"/>
                      <a:pt x="825" y="966"/>
                    </a:cubicBezTo>
                    <a:cubicBezTo>
                      <a:pt x="826" y="969"/>
                      <a:pt x="827" y="973"/>
                      <a:pt x="828" y="977"/>
                    </a:cubicBezTo>
                    <a:cubicBezTo>
                      <a:pt x="830" y="981"/>
                      <a:pt x="831" y="985"/>
                      <a:pt x="833" y="988"/>
                    </a:cubicBezTo>
                    <a:cubicBezTo>
                      <a:pt x="837" y="995"/>
                      <a:pt x="842" y="1001"/>
                      <a:pt x="848" y="1007"/>
                    </a:cubicBezTo>
                    <a:cubicBezTo>
                      <a:pt x="860" y="1018"/>
                      <a:pt x="875" y="1026"/>
                      <a:pt x="890" y="1030"/>
                    </a:cubicBezTo>
                    <a:cubicBezTo>
                      <a:pt x="890" y="898"/>
                      <a:pt x="890" y="898"/>
                      <a:pt x="890" y="898"/>
                    </a:cubicBezTo>
                    <a:cubicBezTo>
                      <a:pt x="860" y="890"/>
                      <a:pt x="828" y="880"/>
                      <a:pt x="803" y="860"/>
                    </a:cubicBezTo>
                    <a:cubicBezTo>
                      <a:pt x="790" y="850"/>
                      <a:pt x="780" y="838"/>
                      <a:pt x="773" y="824"/>
                    </a:cubicBezTo>
                    <a:cubicBezTo>
                      <a:pt x="766" y="809"/>
                      <a:pt x="763" y="793"/>
                      <a:pt x="763" y="776"/>
                    </a:cubicBezTo>
                    <a:cubicBezTo>
                      <a:pt x="763" y="760"/>
                      <a:pt x="766" y="743"/>
                      <a:pt x="773" y="728"/>
                    </a:cubicBezTo>
                    <a:cubicBezTo>
                      <a:pt x="779" y="714"/>
                      <a:pt x="789" y="701"/>
                      <a:pt x="800" y="690"/>
                    </a:cubicBezTo>
                    <a:cubicBezTo>
                      <a:pt x="825" y="668"/>
                      <a:pt x="858" y="655"/>
                      <a:pt x="890" y="650"/>
                    </a:cubicBezTo>
                    <a:cubicBezTo>
                      <a:pt x="890" y="613"/>
                      <a:pt x="890" y="613"/>
                      <a:pt x="890" y="613"/>
                    </a:cubicBezTo>
                    <a:cubicBezTo>
                      <a:pt x="890" y="604"/>
                      <a:pt x="895" y="595"/>
                      <a:pt x="902" y="588"/>
                    </a:cubicBezTo>
                    <a:cubicBezTo>
                      <a:pt x="912" y="580"/>
                      <a:pt x="926" y="577"/>
                      <a:pt x="938" y="583"/>
                    </a:cubicBezTo>
                    <a:cubicBezTo>
                      <a:pt x="950" y="588"/>
                      <a:pt x="957" y="600"/>
                      <a:pt x="957" y="613"/>
                    </a:cubicBezTo>
                    <a:cubicBezTo>
                      <a:pt x="957" y="650"/>
                      <a:pt x="957" y="650"/>
                      <a:pt x="957" y="650"/>
                    </a:cubicBezTo>
                    <a:cubicBezTo>
                      <a:pt x="962" y="651"/>
                      <a:pt x="966" y="651"/>
                      <a:pt x="970" y="652"/>
                    </a:cubicBezTo>
                    <a:cubicBezTo>
                      <a:pt x="1003" y="658"/>
                      <a:pt x="1034" y="671"/>
                      <a:pt x="1058" y="694"/>
                    </a:cubicBezTo>
                    <a:cubicBezTo>
                      <a:pt x="1069" y="705"/>
                      <a:pt x="1078" y="719"/>
                      <a:pt x="1085" y="733"/>
                    </a:cubicBezTo>
                    <a:cubicBezTo>
                      <a:pt x="1086" y="737"/>
                      <a:pt x="1088" y="741"/>
                      <a:pt x="1089" y="745"/>
                    </a:cubicBezTo>
                    <a:cubicBezTo>
                      <a:pt x="1091" y="749"/>
                      <a:pt x="1092" y="753"/>
                      <a:pt x="1092" y="757"/>
                    </a:cubicBezTo>
                    <a:cubicBezTo>
                      <a:pt x="1093" y="763"/>
                      <a:pt x="1092" y="770"/>
                      <a:pt x="1090" y="776"/>
                    </a:cubicBezTo>
                    <a:cubicBezTo>
                      <a:pt x="1084" y="788"/>
                      <a:pt x="1071" y="796"/>
                      <a:pt x="1058" y="795"/>
                    </a:cubicBezTo>
                    <a:cubicBezTo>
                      <a:pt x="1045" y="795"/>
                      <a:pt x="1033" y="786"/>
                      <a:pt x="1028" y="774"/>
                    </a:cubicBezTo>
                    <a:cubicBezTo>
                      <a:pt x="1027" y="770"/>
                      <a:pt x="1026" y="766"/>
                      <a:pt x="1025" y="763"/>
                    </a:cubicBezTo>
                    <a:cubicBezTo>
                      <a:pt x="1023" y="759"/>
                      <a:pt x="1021" y="756"/>
                      <a:pt x="1019" y="752"/>
                    </a:cubicBezTo>
                    <a:cubicBezTo>
                      <a:pt x="1015" y="746"/>
                      <a:pt x="1010" y="740"/>
                      <a:pt x="1003" y="736"/>
                    </a:cubicBezTo>
                    <a:cubicBezTo>
                      <a:pt x="990" y="726"/>
                      <a:pt x="974" y="721"/>
                      <a:pt x="957" y="718"/>
                    </a:cubicBezTo>
                    <a:cubicBezTo>
                      <a:pt x="957" y="844"/>
                      <a:pt x="957" y="844"/>
                      <a:pt x="957" y="844"/>
                    </a:cubicBezTo>
                    <a:cubicBezTo>
                      <a:pt x="977" y="849"/>
                      <a:pt x="996" y="854"/>
                      <a:pt x="1015" y="861"/>
                    </a:cubicBezTo>
                    <a:cubicBezTo>
                      <a:pt x="1043" y="872"/>
                      <a:pt x="1069" y="889"/>
                      <a:pt x="1084" y="916"/>
                    </a:cubicBezTo>
                    <a:cubicBezTo>
                      <a:pt x="1082" y="912"/>
                      <a:pt x="1080" y="908"/>
                      <a:pt x="1084" y="916"/>
                    </a:cubicBezTo>
                    <a:cubicBezTo>
                      <a:pt x="1089" y="924"/>
                      <a:pt x="1087" y="920"/>
                      <a:pt x="1084" y="916"/>
                    </a:cubicBezTo>
                    <a:cubicBezTo>
                      <a:pt x="1097" y="938"/>
                      <a:pt x="1101" y="963"/>
                      <a:pt x="1098" y="988"/>
                    </a:cubicBezTo>
                    <a:close/>
                    <a:moveTo>
                      <a:pt x="1098" y="988"/>
                    </a:moveTo>
                    <a:cubicBezTo>
                      <a:pt x="1098" y="988"/>
                      <a:pt x="1098" y="988"/>
                      <a:pt x="1098" y="98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noEditPoints="1"/>
              </p:cNvSpPr>
              <p:nvPr/>
            </p:nvSpPr>
            <p:spPr bwMode="auto">
              <a:xfrm>
                <a:off x="2559051" y="3149601"/>
                <a:ext cx="1587" cy="1587"/>
              </a:xfrm>
              <a:custGeom>
                <a:avLst/>
                <a:gdLst/>
                <a:ahLst/>
                <a:cxnLst>
                  <a:cxn ang="0">
                    <a:pos x="0" y="0"/>
                  </a:cxn>
                  <a:cxn ang="0">
                    <a:pos x="0" y="1"/>
                  </a:cxn>
                  <a:cxn ang="0">
                    <a:pos x="0" y="0"/>
                  </a:cxn>
                  <a:cxn ang="0">
                    <a:pos x="0" y="0"/>
                  </a:cxn>
                  <a:cxn ang="0">
                    <a:pos x="0" y="0"/>
                  </a:cxn>
                </a:cxnLst>
                <a:rect l="0" t="0" r="r" b="b"/>
                <a:pathLst>
                  <a:path h="1">
                    <a:moveTo>
                      <a:pt x="0" y="0"/>
                    </a:moveTo>
                    <a:cubicBezTo>
                      <a:pt x="0" y="0"/>
                      <a:pt x="0" y="1"/>
                      <a:pt x="0" y="1"/>
                    </a:cubicBezTo>
                    <a:cubicBezTo>
                      <a:pt x="0" y="1"/>
                      <a:pt x="0" y="0"/>
                      <a:pt x="0" y="0"/>
                    </a:cubicBezTo>
                    <a:close/>
                    <a:moveTo>
                      <a:pt x="0" y="0"/>
                    </a:move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4" name="组合 4"/>
          <p:cNvGrpSpPr/>
          <p:nvPr/>
        </p:nvGrpSpPr>
        <p:grpSpPr>
          <a:xfrm>
            <a:off x="3848428" y="191344"/>
            <a:ext cx="904546" cy="915533"/>
            <a:chOff x="8195570" y="949806"/>
            <a:chExt cx="1354320" cy="1354322"/>
          </a:xfrm>
        </p:grpSpPr>
        <p:sp>
          <p:nvSpPr>
            <p:cNvPr id="15" name="Oval 9"/>
            <p:cNvSpPr>
              <a:spLocks noChangeArrowheads="1"/>
            </p:cNvSpPr>
            <p:nvPr/>
          </p:nvSpPr>
          <p:spPr bwMode="auto">
            <a:xfrm>
              <a:off x="8195570" y="949806"/>
              <a:ext cx="1354320" cy="1354322"/>
            </a:xfrm>
            <a:prstGeom prst="ellipse">
              <a:avLst/>
            </a:prstGeom>
            <a:solidFill>
              <a:srgbClr val="FF6C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5005" tIns="67502" rIns="135005" bIns="67502" numCol="1" anchor="t" anchorCtr="0" compatLnSpc="1">
              <a:prstTxWarp prst="textNoShape">
                <a:avLst/>
              </a:prstTxWarp>
            </a:bodyPr>
            <a:lstStyle/>
            <a:p>
              <a:endParaRPr lang="zh-CN" altLang="en-US" sz="4268"/>
            </a:p>
          </p:txBody>
        </p:sp>
        <p:grpSp>
          <p:nvGrpSpPr>
            <p:cNvPr id="16" name="Group 52"/>
            <p:cNvGrpSpPr/>
            <p:nvPr/>
          </p:nvGrpSpPr>
          <p:grpSpPr>
            <a:xfrm>
              <a:off x="8348460" y="1217842"/>
              <a:ext cx="1096834" cy="898320"/>
              <a:chOff x="1968028" y="4376288"/>
              <a:chExt cx="868363" cy="711200"/>
            </a:xfrm>
            <a:solidFill>
              <a:schemeClr val="bg1"/>
            </a:solidFill>
          </p:grpSpPr>
          <p:sp>
            <p:nvSpPr>
              <p:cNvPr id="17" name="Freeform 14"/>
              <p:cNvSpPr>
                <a:spLocks/>
              </p:cNvSpPr>
              <p:nvPr/>
            </p:nvSpPr>
            <p:spPr bwMode="auto">
              <a:xfrm>
                <a:off x="1968028" y="4512813"/>
                <a:ext cx="155575" cy="314325"/>
              </a:xfrm>
              <a:custGeom>
                <a:avLst/>
                <a:gdLst>
                  <a:gd name="T0" fmla="*/ 0 w 433"/>
                  <a:gd name="T1" fmla="*/ 435 h 871"/>
                  <a:gd name="T2" fmla="*/ 433 w 433"/>
                  <a:gd name="T3" fmla="*/ 871 h 871"/>
                  <a:gd name="T4" fmla="*/ 433 w 433"/>
                  <a:gd name="T5" fmla="*/ 0 h 871"/>
                  <a:gd name="T6" fmla="*/ 0 w 433"/>
                  <a:gd name="T7" fmla="*/ 435 h 871"/>
                </a:gdLst>
                <a:ahLst/>
                <a:cxnLst>
                  <a:cxn ang="0">
                    <a:pos x="T0" y="T1"/>
                  </a:cxn>
                  <a:cxn ang="0">
                    <a:pos x="T2" y="T3"/>
                  </a:cxn>
                  <a:cxn ang="0">
                    <a:pos x="T4" y="T5"/>
                  </a:cxn>
                  <a:cxn ang="0">
                    <a:pos x="T6" y="T7"/>
                  </a:cxn>
                </a:cxnLst>
                <a:rect l="0" t="0" r="r" b="b"/>
                <a:pathLst>
                  <a:path w="433" h="871">
                    <a:moveTo>
                      <a:pt x="0" y="435"/>
                    </a:moveTo>
                    <a:cubicBezTo>
                      <a:pt x="0" y="676"/>
                      <a:pt x="194" y="871"/>
                      <a:pt x="433" y="871"/>
                    </a:cubicBezTo>
                    <a:lnTo>
                      <a:pt x="433" y="0"/>
                    </a:lnTo>
                    <a:cubicBezTo>
                      <a:pt x="194" y="0"/>
                      <a:pt x="0" y="195"/>
                      <a:pt x="0" y="43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sp>
            <p:nvSpPr>
              <p:cNvPr id="18" name="Freeform 15"/>
              <p:cNvSpPr>
                <a:spLocks/>
              </p:cNvSpPr>
              <p:nvPr/>
            </p:nvSpPr>
            <p:spPr bwMode="auto">
              <a:xfrm>
                <a:off x="2164878" y="4379463"/>
                <a:ext cx="457200" cy="581025"/>
              </a:xfrm>
              <a:custGeom>
                <a:avLst/>
                <a:gdLst>
                  <a:gd name="T0" fmla="*/ 109 w 288"/>
                  <a:gd name="T1" fmla="*/ 85 h 366"/>
                  <a:gd name="T2" fmla="*/ 0 w 288"/>
                  <a:gd name="T3" fmla="*/ 85 h 366"/>
                  <a:gd name="T4" fmla="*/ 0 w 288"/>
                  <a:gd name="T5" fmla="*/ 283 h 366"/>
                  <a:gd name="T6" fmla="*/ 109 w 288"/>
                  <a:gd name="T7" fmla="*/ 283 h 366"/>
                  <a:gd name="T8" fmla="*/ 288 w 288"/>
                  <a:gd name="T9" fmla="*/ 366 h 366"/>
                  <a:gd name="T10" fmla="*/ 288 w 288"/>
                  <a:gd name="T11" fmla="*/ 0 h 366"/>
                  <a:gd name="T12" fmla="*/ 109 w 288"/>
                  <a:gd name="T13" fmla="*/ 85 h 366"/>
                </a:gdLst>
                <a:ahLst/>
                <a:cxnLst>
                  <a:cxn ang="0">
                    <a:pos x="T0" y="T1"/>
                  </a:cxn>
                  <a:cxn ang="0">
                    <a:pos x="T2" y="T3"/>
                  </a:cxn>
                  <a:cxn ang="0">
                    <a:pos x="T4" y="T5"/>
                  </a:cxn>
                  <a:cxn ang="0">
                    <a:pos x="T6" y="T7"/>
                  </a:cxn>
                  <a:cxn ang="0">
                    <a:pos x="T8" y="T9"/>
                  </a:cxn>
                  <a:cxn ang="0">
                    <a:pos x="T10" y="T11"/>
                  </a:cxn>
                  <a:cxn ang="0">
                    <a:pos x="T12" y="T13"/>
                  </a:cxn>
                </a:cxnLst>
                <a:rect l="0" t="0" r="r" b="b"/>
                <a:pathLst>
                  <a:path w="288" h="366">
                    <a:moveTo>
                      <a:pt x="109" y="85"/>
                    </a:moveTo>
                    <a:lnTo>
                      <a:pt x="0" y="85"/>
                    </a:lnTo>
                    <a:lnTo>
                      <a:pt x="0" y="283"/>
                    </a:lnTo>
                    <a:lnTo>
                      <a:pt x="109" y="283"/>
                    </a:lnTo>
                    <a:lnTo>
                      <a:pt x="288" y="366"/>
                    </a:lnTo>
                    <a:lnTo>
                      <a:pt x="288" y="0"/>
                    </a:lnTo>
                    <a:lnTo>
                      <a:pt x="109" y="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9" name="Freeform 16"/>
              <p:cNvSpPr>
                <a:spLocks/>
              </p:cNvSpPr>
              <p:nvPr/>
            </p:nvSpPr>
            <p:spPr bwMode="auto">
              <a:xfrm>
                <a:off x="2164878" y="4865238"/>
                <a:ext cx="212725" cy="222250"/>
              </a:xfrm>
              <a:custGeom>
                <a:avLst/>
                <a:gdLst>
                  <a:gd name="T0" fmla="*/ 593 w 593"/>
                  <a:gd name="T1" fmla="*/ 621 h 621"/>
                  <a:gd name="T2" fmla="*/ 0 w 593"/>
                  <a:gd name="T3" fmla="*/ 0 h 621"/>
                  <a:gd name="T4" fmla="*/ 226 w 593"/>
                  <a:gd name="T5" fmla="*/ 0 h 621"/>
                  <a:gd name="T6" fmla="*/ 593 w 593"/>
                  <a:gd name="T7" fmla="*/ 395 h 621"/>
                  <a:gd name="T8" fmla="*/ 593 w 593"/>
                  <a:gd name="T9" fmla="*/ 621 h 621"/>
                </a:gdLst>
                <a:ahLst/>
                <a:cxnLst>
                  <a:cxn ang="0">
                    <a:pos x="T0" y="T1"/>
                  </a:cxn>
                  <a:cxn ang="0">
                    <a:pos x="T2" y="T3"/>
                  </a:cxn>
                  <a:cxn ang="0">
                    <a:pos x="T4" y="T5"/>
                  </a:cxn>
                  <a:cxn ang="0">
                    <a:pos x="T6" y="T7"/>
                  </a:cxn>
                  <a:cxn ang="0">
                    <a:pos x="T8" y="T9"/>
                  </a:cxn>
                </a:cxnLst>
                <a:rect l="0" t="0" r="r" b="b"/>
                <a:pathLst>
                  <a:path w="593" h="621">
                    <a:moveTo>
                      <a:pt x="593" y="621"/>
                    </a:moveTo>
                    <a:cubicBezTo>
                      <a:pt x="265" y="608"/>
                      <a:pt x="0" y="327"/>
                      <a:pt x="0" y="0"/>
                    </a:cubicBezTo>
                    <a:lnTo>
                      <a:pt x="226" y="0"/>
                    </a:lnTo>
                    <a:cubicBezTo>
                      <a:pt x="226" y="211"/>
                      <a:pt x="383" y="386"/>
                      <a:pt x="593" y="395"/>
                    </a:cubicBezTo>
                    <a:lnTo>
                      <a:pt x="593" y="6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sp>
            <p:nvSpPr>
              <p:cNvPr id="20" name="Freeform 17"/>
              <p:cNvSpPr>
                <a:spLocks noEditPoints="1"/>
              </p:cNvSpPr>
              <p:nvPr/>
            </p:nvSpPr>
            <p:spPr bwMode="auto">
              <a:xfrm>
                <a:off x="2661766" y="4376288"/>
                <a:ext cx="174625" cy="588963"/>
              </a:xfrm>
              <a:custGeom>
                <a:avLst/>
                <a:gdLst>
                  <a:gd name="T0" fmla="*/ 0 w 484"/>
                  <a:gd name="T1" fmla="*/ 1636 h 1637"/>
                  <a:gd name="T2" fmla="*/ 146 w 484"/>
                  <a:gd name="T3" fmla="*/ 1637 h 1637"/>
                  <a:gd name="T4" fmla="*/ 146 w 484"/>
                  <a:gd name="T5" fmla="*/ 0 h 1637"/>
                  <a:gd name="T6" fmla="*/ 0 w 484"/>
                  <a:gd name="T7" fmla="*/ 0 h 1637"/>
                  <a:gd name="T8" fmla="*/ 0 w 484"/>
                  <a:gd name="T9" fmla="*/ 1636 h 1637"/>
                  <a:gd name="T10" fmla="*/ 259 w 484"/>
                  <a:gd name="T11" fmla="*/ 593 h 1637"/>
                  <a:gd name="T12" fmla="*/ 259 w 484"/>
                  <a:gd name="T13" fmla="*/ 1044 h 1637"/>
                  <a:gd name="T14" fmla="*/ 484 w 484"/>
                  <a:gd name="T15" fmla="*/ 818 h 1637"/>
                  <a:gd name="T16" fmla="*/ 259 w 484"/>
                  <a:gd name="T17" fmla="*/ 593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4" h="1637">
                    <a:moveTo>
                      <a:pt x="0" y="1636"/>
                    </a:moveTo>
                    <a:lnTo>
                      <a:pt x="146" y="1637"/>
                    </a:lnTo>
                    <a:lnTo>
                      <a:pt x="146" y="0"/>
                    </a:lnTo>
                    <a:lnTo>
                      <a:pt x="0" y="0"/>
                    </a:lnTo>
                    <a:lnTo>
                      <a:pt x="0" y="1636"/>
                    </a:lnTo>
                    <a:close/>
                    <a:moveTo>
                      <a:pt x="259" y="593"/>
                    </a:moveTo>
                    <a:lnTo>
                      <a:pt x="259" y="1044"/>
                    </a:lnTo>
                    <a:cubicBezTo>
                      <a:pt x="380" y="1044"/>
                      <a:pt x="484" y="950"/>
                      <a:pt x="484" y="818"/>
                    </a:cubicBezTo>
                    <a:cubicBezTo>
                      <a:pt x="484" y="686"/>
                      <a:pt x="380" y="593"/>
                      <a:pt x="259" y="59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grpSp>
      </p:grpSp>
      <p:grpSp>
        <p:nvGrpSpPr>
          <p:cNvPr id="21" name="组合 29"/>
          <p:cNvGrpSpPr/>
          <p:nvPr/>
        </p:nvGrpSpPr>
        <p:grpSpPr>
          <a:xfrm>
            <a:off x="831266" y="281740"/>
            <a:ext cx="1007462" cy="951533"/>
            <a:chOff x="4059680" y="2321085"/>
            <a:chExt cx="1354320" cy="1354322"/>
          </a:xfrm>
        </p:grpSpPr>
        <p:sp>
          <p:nvSpPr>
            <p:cNvPr id="22" name="Oval 9"/>
            <p:cNvSpPr>
              <a:spLocks noChangeArrowheads="1"/>
            </p:cNvSpPr>
            <p:nvPr/>
          </p:nvSpPr>
          <p:spPr bwMode="auto">
            <a:xfrm>
              <a:off x="4059680" y="2321085"/>
              <a:ext cx="1354320" cy="1354322"/>
            </a:xfrm>
            <a:prstGeom prst="ellipse">
              <a:avLst/>
            </a:prstGeom>
            <a:solidFill>
              <a:srgbClr val="FF6C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5005" tIns="67502" rIns="135005" bIns="67502" numCol="1" anchor="t" anchorCtr="0" compatLnSpc="1">
              <a:prstTxWarp prst="textNoShape">
                <a:avLst/>
              </a:prstTxWarp>
            </a:bodyPr>
            <a:lstStyle/>
            <a:p>
              <a:endParaRPr lang="zh-CN" altLang="en-US" sz="4268"/>
            </a:p>
          </p:txBody>
        </p:sp>
        <p:sp>
          <p:nvSpPr>
            <p:cNvPr id="23" name="Freeform 17"/>
            <p:cNvSpPr>
              <a:spLocks noEditPoints="1"/>
            </p:cNvSpPr>
            <p:nvPr/>
          </p:nvSpPr>
          <p:spPr bwMode="auto">
            <a:xfrm>
              <a:off x="4192537" y="2527488"/>
              <a:ext cx="1042273" cy="832936"/>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4" name="组合 2"/>
          <p:cNvGrpSpPr/>
          <p:nvPr/>
        </p:nvGrpSpPr>
        <p:grpSpPr>
          <a:xfrm>
            <a:off x="831266" y="3132452"/>
            <a:ext cx="999102" cy="1025758"/>
            <a:chOff x="1587311" y="2475580"/>
            <a:chExt cx="1353635" cy="1354320"/>
          </a:xfrm>
        </p:grpSpPr>
        <p:sp>
          <p:nvSpPr>
            <p:cNvPr id="25" name="Oval 7"/>
            <p:cNvSpPr>
              <a:spLocks noChangeArrowheads="1"/>
            </p:cNvSpPr>
            <p:nvPr/>
          </p:nvSpPr>
          <p:spPr bwMode="auto">
            <a:xfrm>
              <a:off x="1587311" y="2475580"/>
              <a:ext cx="1353635" cy="1354320"/>
            </a:xfrm>
            <a:prstGeom prst="ellipse">
              <a:avLst/>
            </a:prstGeom>
            <a:solidFill>
              <a:srgbClr val="FF6C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5005" tIns="67502" rIns="135005" bIns="67502" numCol="1" anchor="t" anchorCtr="0" compatLnSpc="1">
              <a:prstTxWarp prst="textNoShape">
                <a:avLst/>
              </a:prstTxWarp>
            </a:bodyPr>
            <a:lstStyle/>
            <a:p>
              <a:endParaRPr lang="zh-CN" altLang="en-US" sz="4268"/>
            </a:p>
          </p:txBody>
        </p:sp>
        <p:grpSp>
          <p:nvGrpSpPr>
            <p:cNvPr id="26" name="Group 13"/>
            <p:cNvGrpSpPr/>
            <p:nvPr/>
          </p:nvGrpSpPr>
          <p:grpSpPr>
            <a:xfrm>
              <a:off x="1607356" y="2770345"/>
              <a:ext cx="1313543" cy="1021646"/>
              <a:chOff x="4146807" y="4475116"/>
              <a:chExt cx="810979" cy="630762"/>
            </a:xfrm>
          </p:grpSpPr>
          <p:sp>
            <p:nvSpPr>
              <p:cNvPr id="27" name="Freeform 5"/>
              <p:cNvSpPr>
                <a:spLocks/>
              </p:cNvSpPr>
              <p:nvPr/>
            </p:nvSpPr>
            <p:spPr bwMode="auto">
              <a:xfrm>
                <a:off x="4245636" y="4475116"/>
                <a:ext cx="712150" cy="590068"/>
              </a:xfrm>
              <a:custGeom>
                <a:avLst/>
                <a:gdLst>
                  <a:gd name="T0" fmla="*/ 1033 w 1075"/>
                  <a:gd name="T1" fmla="*/ 238 h 887"/>
                  <a:gd name="T2" fmla="*/ 889 w 1075"/>
                  <a:gd name="T3" fmla="*/ 60 h 887"/>
                  <a:gd name="T4" fmla="*/ 799 w 1075"/>
                  <a:gd name="T5" fmla="*/ 88 h 887"/>
                  <a:gd name="T6" fmla="*/ 677 w 1075"/>
                  <a:gd name="T7" fmla="*/ 46 h 887"/>
                  <a:gd name="T8" fmla="*/ 584 w 1075"/>
                  <a:gd name="T9" fmla="*/ 0 h 887"/>
                  <a:gd name="T10" fmla="*/ 522 w 1075"/>
                  <a:gd name="T11" fmla="*/ 23 h 887"/>
                  <a:gd name="T12" fmla="*/ 610 w 1075"/>
                  <a:gd name="T13" fmla="*/ 68 h 887"/>
                  <a:gd name="T14" fmla="*/ 652 w 1075"/>
                  <a:gd name="T15" fmla="*/ 130 h 887"/>
                  <a:gd name="T16" fmla="*/ 703 w 1075"/>
                  <a:gd name="T17" fmla="*/ 246 h 887"/>
                  <a:gd name="T18" fmla="*/ 672 w 1075"/>
                  <a:gd name="T19" fmla="*/ 336 h 887"/>
                  <a:gd name="T20" fmla="*/ 548 w 1075"/>
                  <a:gd name="T21" fmla="*/ 317 h 887"/>
                  <a:gd name="T22" fmla="*/ 463 w 1075"/>
                  <a:gd name="T23" fmla="*/ 206 h 887"/>
                  <a:gd name="T24" fmla="*/ 384 w 1075"/>
                  <a:gd name="T25" fmla="*/ 209 h 887"/>
                  <a:gd name="T26" fmla="*/ 192 w 1075"/>
                  <a:gd name="T27" fmla="*/ 345 h 887"/>
                  <a:gd name="T28" fmla="*/ 68 w 1075"/>
                  <a:gd name="T29" fmla="*/ 463 h 887"/>
                  <a:gd name="T30" fmla="*/ 6 w 1075"/>
                  <a:gd name="T31" fmla="*/ 576 h 887"/>
                  <a:gd name="T32" fmla="*/ 51 w 1075"/>
                  <a:gd name="T33" fmla="*/ 624 h 887"/>
                  <a:gd name="T34" fmla="*/ 102 w 1075"/>
                  <a:gd name="T35" fmla="*/ 596 h 887"/>
                  <a:gd name="T36" fmla="*/ 212 w 1075"/>
                  <a:gd name="T37" fmla="*/ 497 h 887"/>
                  <a:gd name="T38" fmla="*/ 217 w 1075"/>
                  <a:gd name="T39" fmla="*/ 534 h 887"/>
                  <a:gd name="T40" fmla="*/ 116 w 1075"/>
                  <a:gd name="T41" fmla="*/ 633 h 887"/>
                  <a:gd name="T42" fmla="*/ 99 w 1075"/>
                  <a:gd name="T43" fmla="*/ 692 h 887"/>
                  <a:gd name="T44" fmla="*/ 150 w 1075"/>
                  <a:gd name="T45" fmla="*/ 734 h 887"/>
                  <a:gd name="T46" fmla="*/ 198 w 1075"/>
                  <a:gd name="T47" fmla="*/ 706 h 887"/>
                  <a:gd name="T48" fmla="*/ 308 w 1075"/>
                  <a:gd name="T49" fmla="*/ 602 h 887"/>
                  <a:gd name="T50" fmla="*/ 319 w 1075"/>
                  <a:gd name="T51" fmla="*/ 633 h 887"/>
                  <a:gd name="T52" fmla="*/ 212 w 1075"/>
                  <a:gd name="T53" fmla="*/ 743 h 887"/>
                  <a:gd name="T54" fmla="*/ 209 w 1075"/>
                  <a:gd name="T55" fmla="*/ 782 h 887"/>
                  <a:gd name="T56" fmla="*/ 277 w 1075"/>
                  <a:gd name="T57" fmla="*/ 796 h 887"/>
                  <a:gd name="T58" fmla="*/ 339 w 1075"/>
                  <a:gd name="T59" fmla="*/ 757 h 887"/>
                  <a:gd name="T60" fmla="*/ 342 w 1075"/>
                  <a:gd name="T61" fmla="*/ 785 h 887"/>
                  <a:gd name="T62" fmla="*/ 322 w 1075"/>
                  <a:gd name="T63" fmla="*/ 810 h 887"/>
                  <a:gd name="T64" fmla="*/ 328 w 1075"/>
                  <a:gd name="T65" fmla="*/ 856 h 887"/>
                  <a:gd name="T66" fmla="*/ 381 w 1075"/>
                  <a:gd name="T67" fmla="*/ 875 h 887"/>
                  <a:gd name="T68" fmla="*/ 415 w 1075"/>
                  <a:gd name="T69" fmla="*/ 836 h 887"/>
                  <a:gd name="T70" fmla="*/ 423 w 1075"/>
                  <a:gd name="T71" fmla="*/ 771 h 887"/>
                  <a:gd name="T72" fmla="*/ 457 w 1075"/>
                  <a:gd name="T73" fmla="*/ 746 h 887"/>
                  <a:gd name="T74" fmla="*/ 466 w 1075"/>
                  <a:gd name="T75" fmla="*/ 633 h 887"/>
                  <a:gd name="T76" fmla="*/ 570 w 1075"/>
                  <a:gd name="T77" fmla="*/ 641 h 887"/>
                  <a:gd name="T78" fmla="*/ 624 w 1075"/>
                  <a:gd name="T79" fmla="*/ 554 h 887"/>
                  <a:gd name="T80" fmla="*/ 734 w 1075"/>
                  <a:gd name="T81" fmla="*/ 602 h 887"/>
                  <a:gd name="T82" fmla="*/ 802 w 1075"/>
                  <a:gd name="T83" fmla="*/ 537 h 887"/>
                  <a:gd name="T84" fmla="*/ 889 w 1075"/>
                  <a:gd name="T85" fmla="*/ 545 h 887"/>
                  <a:gd name="T86" fmla="*/ 931 w 1075"/>
                  <a:gd name="T87" fmla="*/ 511 h 887"/>
                  <a:gd name="T88" fmla="*/ 1042 w 1075"/>
                  <a:gd name="T89" fmla="*/ 458 h 887"/>
                  <a:gd name="T90" fmla="*/ 1033 w 1075"/>
                  <a:gd name="T91" fmla="*/ 238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75" h="887">
                    <a:moveTo>
                      <a:pt x="1033" y="238"/>
                    </a:moveTo>
                    <a:cubicBezTo>
                      <a:pt x="996" y="147"/>
                      <a:pt x="931" y="43"/>
                      <a:pt x="889" y="60"/>
                    </a:cubicBezTo>
                    <a:cubicBezTo>
                      <a:pt x="850" y="77"/>
                      <a:pt x="824" y="91"/>
                      <a:pt x="799" y="88"/>
                    </a:cubicBezTo>
                    <a:cubicBezTo>
                      <a:pt x="773" y="85"/>
                      <a:pt x="731" y="79"/>
                      <a:pt x="677" y="46"/>
                    </a:cubicBezTo>
                    <a:cubicBezTo>
                      <a:pt x="666" y="40"/>
                      <a:pt x="615" y="0"/>
                      <a:pt x="584" y="0"/>
                    </a:cubicBezTo>
                    <a:cubicBezTo>
                      <a:pt x="550" y="3"/>
                      <a:pt x="517" y="15"/>
                      <a:pt x="522" y="23"/>
                    </a:cubicBezTo>
                    <a:cubicBezTo>
                      <a:pt x="531" y="37"/>
                      <a:pt x="596" y="51"/>
                      <a:pt x="610" y="68"/>
                    </a:cubicBezTo>
                    <a:cubicBezTo>
                      <a:pt x="621" y="79"/>
                      <a:pt x="644" y="105"/>
                      <a:pt x="652" y="130"/>
                    </a:cubicBezTo>
                    <a:cubicBezTo>
                      <a:pt x="661" y="156"/>
                      <a:pt x="666" y="201"/>
                      <a:pt x="703" y="246"/>
                    </a:cubicBezTo>
                    <a:cubicBezTo>
                      <a:pt x="717" y="263"/>
                      <a:pt x="709" y="308"/>
                      <a:pt x="672" y="336"/>
                    </a:cubicBezTo>
                    <a:cubicBezTo>
                      <a:pt x="635" y="362"/>
                      <a:pt x="579" y="348"/>
                      <a:pt x="548" y="317"/>
                    </a:cubicBezTo>
                    <a:cubicBezTo>
                      <a:pt x="514" y="283"/>
                      <a:pt x="480" y="221"/>
                      <a:pt x="463" y="206"/>
                    </a:cubicBezTo>
                    <a:cubicBezTo>
                      <a:pt x="446" y="190"/>
                      <a:pt x="404" y="198"/>
                      <a:pt x="384" y="209"/>
                    </a:cubicBezTo>
                    <a:cubicBezTo>
                      <a:pt x="353" y="229"/>
                      <a:pt x="251" y="302"/>
                      <a:pt x="192" y="345"/>
                    </a:cubicBezTo>
                    <a:cubicBezTo>
                      <a:pt x="161" y="367"/>
                      <a:pt x="85" y="444"/>
                      <a:pt x="68" y="463"/>
                    </a:cubicBezTo>
                    <a:cubicBezTo>
                      <a:pt x="51" y="483"/>
                      <a:pt x="0" y="551"/>
                      <a:pt x="6" y="576"/>
                    </a:cubicBezTo>
                    <a:cubicBezTo>
                      <a:pt x="11" y="602"/>
                      <a:pt x="31" y="627"/>
                      <a:pt x="51" y="624"/>
                    </a:cubicBezTo>
                    <a:cubicBezTo>
                      <a:pt x="71" y="624"/>
                      <a:pt x="82" y="613"/>
                      <a:pt x="102" y="596"/>
                    </a:cubicBezTo>
                    <a:cubicBezTo>
                      <a:pt x="121" y="579"/>
                      <a:pt x="198" y="494"/>
                      <a:pt x="212" y="497"/>
                    </a:cubicBezTo>
                    <a:cubicBezTo>
                      <a:pt x="223" y="497"/>
                      <a:pt x="237" y="511"/>
                      <a:pt x="217" y="534"/>
                    </a:cubicBezTo>
                    <a:cubicBezTo>
                      <a:pt x="209" y="545"/>
                      <a:pt x="130" y="616"/>
                      <a:pt x="116" y="633"/>
                    </a:cubicBezTo>
                    <a:cubicBezTo>
                      <a:pt x="110" y="641"/>
                      <a:pt x="88" y="669"/>
                      <a:pt x="99" y="692"/>
                    </a:cubicBezTo>
                    <a:cubicBezTo>
                      <a:pt x="110" y="712"/>
                      <a:pt x="133" y="737"/>
                      <a:pt x="150" y="734"/>
                    </a:cubicBezTo>
                    <a:cubicBezTo>
                      <a:pt x="167" y="731"/>
                      <a:pt x="175" y="723"/>
                      <a:pt x="198" y="706"/>
                    </a:cubicBezTo>
                    <a:cubicBezTo>
                      <a:pt x="220" y="686"/>
                      <a:pt x="294" y="602"/>
                      <a:pt x="308" y="602"/>
                    </a:cubicBezTo>
                    <a:cubicBezTo>
                      <a:pt x="322" y="602"/>
                      <a:pt x="328" y="613"/>
                      <a:pt x="319" y="633"/>
                    </a:cubicBezTo>
                    <a:cubicBezTo>
                      <a:pt x="311" y="652"/>
                      <a:pt x="223" y="729"/>
                      <a:pt x="212" y="743"/>
                    </a:cubicBezTo>
                    <a:cubicBezTo>
                      <a:pt x="201" y="757"/>
                      <a:pt x="203" y="774"/>
                      <a:pt x="209" y="782"/>
                    </a:cubicBezTo>
                    <a:cubicBezTo>
                      <a:pt x="215" y="791"/>
                      <a:pt x="257" y="802"/>
                      <a:pt x="277" y="796"/>
                    </a:cubicBezTo>
                    <a:cubicBezTo>
                      <a:pt x="296" y="791"/>
                      <a:pt x="313" y="760"/>
                      <a:pt x="339" y="757"/>
                    </a:cubicBezTo>
                    <a:cubicBezTo>
                      <a:pt x="350" y="757"/>
                      <a:pt x="356" y="768"/>
                      <a:pt x="342" y="785"/>
                    </a:cubicBezTo>
                    <a:cubicBezTo>
                      <a:pt x="328" y="802"/>
                      <a:pt x="325" y="799"/>
                      <a:pt x="322" y="810"/>
                    </a:cubicBezTo>
                    <a:cubicBezTo>
                      <a:pt x="319" y="822"/>
                      <a:pt x="319" y="847"/>
                      <a:pt x="328" y="856"/>
                    </a:cubicBezTo>
                    <a:cubicBezTo>
                      <a:pt x="342" y="870"/>
                      <a:pt x="367" y="887"/>
                      <a:pt x="381" y="875"/>
                    </a:cubicBezTo>
                    <a:cubicBezTo>
                      <a:pt x="401" y="861"/>
                      <a:pt x="421" y="847"/>
                      <a:pt x="415" y="836"/>
                    </a:cubicBezTo>
                    <a:cubicBezTo>
                      <a:pt x="409" y="825"/>
                      <a:pt x="395" y="805"/>
                      <a:pt x="423" y="771"/>
                    </a:cubicBezTo>
                    <a:cubicBezTo>
                      <a:pt x="440" y="751"/>
                      <a:pt x="449" y="760"/>
                      <a:pt x="457" y="746"/>
                    </a:cubicBezTo>
                    <a:cubicBezTo>
                      <a:pt x="469" y="729"/>
                      <a:pt x="409" y="678"/>
                      <a:pt x="466" y="633"/>
                    </a:cubicBezTo>
                    <a:cubicBezTo>
                      <a:pt x="511" y="599"/>
                      <a:pt x="559" y="644"/>
                      <a:pt x="570" y="641"/>
                    </a:cubicBezTo>
                    <a:cubicBezTo>
                      <a:pt x="582" y="638"/>
                      <a:pt x="553" y="573"/>
                      <a:pt x="624" y="554"/>
                    </a:cubicBezTo>
                    <a:cubicBezTo>
                      <a:pt x="663" y="542"/>
                      <a:pt x="717" y="565"/>
                      <a:pt x="734" y="602"/>
                    </a:cubicBezTo>
                    <a:cubicBezTo>
                      <a:pt x="745" y="627"/>
                      <a:pt x="754" y="542"/>
                      <a:pt x="802" y="537"/>
                    </a:cubicBezTo>
                    <a:cubicBezTo>
                      <a:pt x="847" y="531"/>
                      <a:pt x="889" y="545"/>
                      <a:pt x="889" y="545"/>
                    </a:cubicBezTo>
                    <a:cubicBezTo>
                      <a:pt x="889" y="545"/>
                      <a:pt x="923" y="520"/>
                      <a:pt x="931" y="511"/>
                    </a:cubicBezTo>
                    <a:cubicBezTo>
                      <a:pt x="965" y="489"/>
                      <a:pt x="1016" y="475"/>
                      <a:pt x="1042" y="458"/>
                    </a:cubicBezTo>
                    <a:cubicBezTo>
                      <a:pt x="1075" y="446"/>
                      <a:pt x="1070" y="328"/>
                      <a:pt x="1033" y="23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sp>
            <p:nvSpPr>
              <p:cNvPr id="28" name="Freeform 6"/>
              <p:cNvSpPr>
                <a:spLocks/>
              </p:cNvSpPr>
              <p:nvPr/>
            </p:nvSpPr>
            <p:spPr bwMode="auto">
              <a:xfrm>
                <a:off x="4146807" y="4498370"/>
                <a:ext cx="540653" cy="322648"/>
              </a:xfrm>
              <a:custGeom>
                <a:avLst/>
                <a:gdLst>
                  <a:gd name="T0" fmla="*/ 107 w 815"/>
                  <a:gd name="T1" fmla="*/ 341 h 488"/>
                  <a:gd name="T2" fmla="*/ 239 w 815"/>
                  <a:gd name="T3" fmla="*/ 333 h 488"/>
                  <a:gd name="T4" fmla="*/ 468 w 815"/>
                  <a:gd name="T5" fmla="*/ 163 h 488"/>
                  <a:gd name="T6" fmla="*/ 598 w 815"/>
                  <a:gd name="T7" fmla="*/ 132 h 488"/>
                  <a:gd name="T8" fmla="*/ 654 w 815"/>
                  <a:gd name="T9" fmla="*/ 73 h 488"/>
                  <a:gd name="T10" fmla="*/ 666 w 815"/>
                  <a:gd name="T11" fmla="*/ 177 h 488"/>
                  <a:gd name="T12" fmla="*/ 733 w 815"/>
                  <a:gd name="T13" fmla="*/ 262 h 488"/>
                  <a:gd name="T14" fmla="*/ 793 w 815"/>
                  <a:gd name="T15" fmla="*/ 262 h 488"/>
                  <a:gd name="T16" fmla="*/ 815 w 815"/>
                  <a:gd name="T17" fmla="*/ 239 h 488"/>
                  <a:gd name="T18" fmla="*/ 770 w 815"/>
                  <a:gd name="T19" fmla="*/ 177 h 488"/>
                  <a:gd name="T20" fmla="*/ 731 w 815"/>
                  <a:gd name="T21" fmla="*/ 79 h 488"/>
                  <a:gd name="T22" fmla="*/ 567 w 815"/>
                  <a:gd name="T23" fmla="*/ 8 h 488"/>
                  <a:gd name="T24" fmla="*/ 499 w 815"/>
                  <a:gd name="T25" fmla="*/ 5 h 488"/>
                  <a:gd name="T26" fmla="*/ 318 w 815"/>
                  <a:gd name="T27" fmla="*/ 64 h 488"/>
                  <a:gd name="T28" fmla="*/ 191 w 815"/>
                  <a:gd name="T29" fmla="*/ 25 h 488"/>
                  <a:gd name="T30" fmla="*/ 112 w 815"/>
                  <a:gd name="T31" fmla="*/ 73 h 488"/>
                  <a:gd name="T32" fmla="*/ 25 w 815"/>
                  <a:gd name="T33" fmla="*/ 217 h 488"/>
                  <a:gd name="T34" fmla="*/ 11 w 815"/>
                  <a:gd name="T35" fmla="*/ 409 h 488"/>
                  <a:gd name="T36" fmla="*/ 115 w 815"/>
                  <a:gd name="T37" fmla="*/ 479 h 488"/>
                  <a:gd name="T38" fmla="*/ 175 w 815"/>
                  <a:gd name="T39" fmla="*/ 397 h 488"/>
                  <a:gd name="T40" fmla="*/ 107 w 815"/>
                  <a:gd name="T41" fmla="*/ 34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5" h="488">
                    <a:moveTo>
                      <a:pt x="107" y="341"/>
                    </a:moveTo>
                    <a:cubicBezTo>
                      <a:pt x="155" y="352"/>
                      <a:pt x="220" y="347"/>
                      <a:pt x="239" y="333"/>
                    </a:cubicBezTo>
                    <a:cubicBezTo>
                      <a:pt x="313" y="270"/>
                      <a:pt x="397" y="206"/>
                      <a:pt x="468" y="163"/>
                    </a:cubicBezTo>
                    <a:cubicBezTo>
                      <a:pt x="539" y="118"/>
                      <a:pt x="572" y="115"/>
                      <a:pt x="598" y="132"/>
                    </a:cubicBezTo>
                    <a:cubicBezTo>
                      <a:pt x="623" y="149"/>
                      <a:pt x="632" y="73"/>
                      <a:pt x="654" y="73"/>
                    </a:cubicBezTo>
                    <a:cubicBezTo>
                      <a:pt x="654" y="73"/>
                      <a:pt x="646" y="155"/>
                      <a:pt x="666" y="177"/>
                    </a:cubicBezTo>
                    <a:cubicBezTo>
                      <a:pt x="683" y="194"/>
                      <a:pt x="691" y="234"/>
                      <a:pt x="733" y="262"/>
                    </a:cubicBezTo>
                    <a:cubicBezTo>
                      <a:pt x="750" y="273"/>
                      <a:pt x="767" y="276"/>
                      <a:pt x="793" y="262"/>
                    </a:cubicBezTo>
                    <a:cubicBezTo>
                      <a:pt x="815" y="251"/>
                      <a:pt x="815" y="239"/>
                      <a:pt x="815" y="239"/>
                    </a:cubicBezTo>
                    <a:cubicBezTo>
                      <a:pt x="815" y="239"/>
                      <a:pt x="770" y="183"/>
                      <a:pt x="770" y="177"/>
                    </a:cubicBezTo>
                    <a:cubicBezTo>
                      <a:pt x="767" y="172"/>
                      <a:pt x="750" y="95"/>
                      <a:pt x="731" y="79"/>
                    </a:cubicBezTo>
                    <a:cubicBezTo>
                      <a:pt x="711" y="62"/>
                      <a:pt x="575" y="8"/>
                      <a:pt x="567" y="8"/>
                    </a:cubicBezTo>
                    <a:cubicBezTo>
                      <a:pt x="558" y="8"/>
                      <a:pt x="519" y="0"/>
                      <a:pt x="499" y="5"/>
                    </a:cubicBezTo>
                    <a:cubicBezTo>
                      <a:pt x="479" y="11"/>
                      <a:pt x="347" y="64"/>
                      <a:pt x="318" y="64"/>
                    </a:cubicBezTo>
                    <a:cubicBezTo>
                      <a:pt x="293" y="67"/>
                      <a:pt x="197" y="31"/>
                      <a:pt x="191" y="25"/>
                    </a:cubicBezTo>
                    <a:cubicBezTo>
                      <a:pt x="186" y="19"/>
                      <a:pt x="143" y="36"/>
                      <a:pt x="112" y="73"/>
                    </a:cubicBezTo>
                    <a:cubicBezTo>
                      <a:pt x="81" y="110"/>
                      <a:pt x="56" y="152"/>
                      <a:pt x="25" y="217"/>
                    </a:cubicBezTo>
                    <a:cubicBezTo>
                      <a:pt x="0" y="273"/>
                      <a:pt x="0" y="400"/>
                      <a:pt x="11" y="409"/>
                    </a:cubicBezTo>
                    <a:cubicBezTo>
                      <a:pt x="22" y="417"/>
                      <a:pt x="104" y="460"/>
                      <a:pt x="115" y="479"/>
                    </a:cubicBezTo>
                    <a:cubicBezTo>
                      <a:pt x="118" y="488"/>
                      <a:pt x="115" y="448"/>
                      <a:pt x="175" y="397"/>
                    </a:cubicBezTo>
                    <a:cubicBezTo>
                      <a:pt x="186" y="383"/>
                      <a:pt x="141" y="375"/>
                      <a:pt x="107" y="34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sp>
            <p:nvSpPr>
              <p:cNvPr id="29" name="Freeform 7"/>
              <p:cNvSpPr>
                <a:spLocks/>
              </p:cNvSpPr>
              <p:nvPr/>
            </p:nvSpPr>
            <p:spPr bwMode="auto">
              <a:xfrm>
                <a:off x="4542123" y="4844272"/>
                <a:ext cx="325554" cy="261606"/>
              </a:xfrm>
              <a:custGeom>
                <a:avLst/>
                <a:gdLst>
                  <a:gd name="T0" fmla="*/ 364 w 488"/>
                  <a:gd name="T1" fmla="*/ 20 h 393"/>
                  <a:gd name="T2" fmla="*/ 327 w 488"/>
                  <a:gd name="T3" fmla="*/ 96 h 393"/>
                  <a:gd name="T4" fmla="*/ 307 w 488"/>
                  <a:gd name="T5" fmla="*/ 102 h 393"/>
                  <a:gd name="T6" fmla="*/ 214 w 488"/>
                  <a:gd name="T7" fmla="*/ 46 h 393"/>
                  <a:gd name="T8" fmla="*/ 178 w 488"/>
                  <a:gd name="T9" fmla="*/ 127 h 393"/>
                  <a:gd name="T10" fmla="*/ 158 w 488"/>
                  <a:gd name="T11" fmla="*/ 142 h 393"/>
                  <a:gd name="T12" fmla="*/ 62 w 488"/>
                  <a:gd name="T13" fmla="*/ 111 h 393"/>
                  <a:gd name="T14" fmla="*/ 42 w 488"/>
                  <a:gd name="T15" fmla="*/ 184 h 393"/>
                  <a:gd name="T16" fmla="*/ 76 w 488"/>
                  <a:gd name="T17" fmla="*/ 240 h 393"/>
                  <a:gd name="T18" fmla="*/ 20 w 488"/>
                  <a:gd name="T19" fmla="*/ 232 h 393"/>
                  <a:gd name="T20" fmla="*/ 8 w 488"/>
                  <a:gd name="T21" fmla="*/ 302 h 393"/>
                  <a:gd name="T22" fmla="*/ 51 w 488"/>
                  <a:gd name="T23" fmla="*/ 348 h 393"/>
                  <a:gd name="T24" fmla="*/ 149 w 488"/>
                  <a:gd name="T25" fmla="*/ 367 h 393"/>
                  <a:gd name="T26" fmla="*/ 158 w 488"/>
                  <a:gd name="T27" fmla="*/ 305 h 393"/>
                  <a:gd name="T28" fmla="*/ 237 w 488"/>
                  <a:gd name="T29" fmla="*/ 308 h 393"/>
                  <a:gd name="T30" fmla="*/ 245 w 488"/>
                  <a:gd name="T31" fmla="*/ 238 h 393"/>
                  <a:gd name="T32" fmla="*/ 344 w 488"/>
                  <a:gd name="T33" fmla="*/ 249 h 393"/>
                  <a:gd name="T34" fmla="*/ 350 w 488"/>
                  <a:gd name="T35" fmla="*/ 147 h 393"/>
                  <a:gd name="T36" fmla="*/ 446 w 488"/>
                  <a:gd name="T37" fmla="*/ 170 h 393"/>
                  <a:gd name="T38" fmla="*/ 460 w 488"/>
                  <a:gd name="T39" fmla="*/ 54 h 393"/>
                  <a:gd name="T40" fmla="*/ 364 w 488"/>
                  <a:gd name="T41" fmla="*/ 2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8" h="393">
                    <a:moveTo>
                      <a:pt x="364" y="20"/>
                    </a:moveTo>
                    <a:cubicBezTo>
                      <a:pt x="339" y="31"/>
                      <a:pt x="319" y="63"/>
                      <a:pt x="327" y="96"/>
                    </a:cubicBezTo>
                    <a:cubicBezTo>
                      <a:pt x="330" y="111"/>
                      <a:pt x="324" y="130"/>
                      <a:pt x="307" y="102"/>
                    </a:cubicBezTo>
                    <a:cubicBezTo>
                      <a:pt x="282" y="60"/>
                      <a:pt x="260" y="34"/>
                      <a:pt x="214" y="46"/>
                    </a:cubicBezTo>
                    <a:cubicBezTo>
                      <a:pt x="169" y="60"/>
                      <a:pt x="158" y="96"/>
                      <a:pt x="178" y="127"/>
                    </a:cubicBezTo>
                    <a:cubicBezTo>
                      <a:pt x="186" y="142"/>
                      <a:pt x="175" y="161"/>
                      <a:pt x="158" y="142"/>
                    </a:cubicBezTo>
                    <a:cubicBezTo>
                      <a:pt x="135" y="111"/>
                      <a:pt x="87" y="94"/>
                      <a:pt x="62" y="111"/>
                    </a:cubicBezTo>
                    <a:cubicBezTo>
                      <a:pt x="37" y="130"/>
                      <a:pt x="31" y="156"/>
                      <a:pt x="42" y="184"/>
                    </a:cubicBezTo>
                    <a:cubicBezTo>
                      <a:pt x="53" y="212"/>
                      <a:pt x="90" y="249"/>
                      <a:pt x="76" y="240"/>
                    </a:cubicBezTo>
                    <a:cubicBezTo>
                      <a:pt x="59" y="232"/>
                      <a:pt x="39" y="218"/>
                      <a:pt x="20" y="232"/>
                    </a:cubicBezTo>
                    <a:cubicBezTo>
                      <a:pt x="0" y="246"/>
                      <a:pt x="3" y="285"/>
                      <a:pt x="8" y="302"/>
                    </a:cubicBezTo>
                    <a:cubicBezTo>
                      <a:pt x="14" y="319"/>
                      <a:pt x="28" y="328"/>
                      <a:pt x="51" y="348"/>
                    </a:cubicBezTo>
                    <a:cubicBezTo>
                      <a:pt x="73" y="365"/>
                      <a:pt x="118" y="393"/>
                      <a:pt x="149" y="367"/>
                    </a:cubicBezTo>
                    <a:cubicBezTo>
                      <a:pt x="183" y="339"/>
                      <a:pt x="152" y="314"/>
                      <a:pt x="158" y="305"/>
                    </a:cubicBezTo>
                    <a:cubicBezTo>
                      <a:pt x="164" y="300"/>
                      <a:pt x="192" y="345"/>
                      <a:pt x="237" y="308"/>
                    </a:cubicBezTo>
                    <a:cubicBezTo>
                      <a:pt x="274" y="277"/>
                      <a:pt x="240" y="240"/>
                      <a:pt x="245" y="238"/>
                    </a:cubicBezTo>
                    <a:cubicBezTo>
                      <a:pt x="248" y="235"/>
                      <a:pt x="291" y="291"/>
                      <a:pt x="344" y="249"/>
                    </a:cubicBezTo>
                    <a:cubicBezTo>
                      <a:pt x="409" y="198"/>
                      <a:pt x="339" y="156"/>
                      <a:pt x="350" y="147"/>
                    </a:cubicBezTo>
                    <a:cubicBezTo>
                      <a:pt x="364" y="139"/>
                      <a:pt x="392" y="218"/>
                      <a:pt x="446" y="170"/>
                    </a:cubicBezTo>
                    <a:cubicBezTo>
                      <a:pt x="485" y="133"/>
                      <a:pt x="488" y="91"/>
                      <a:pt x="460" y="54"/>
                    </a:cubicBezTo>
                    <a:cubicBezTo>
                      <a:pt x="440" y="26"/>
                      <a:pt x="409" y="0"/>
                      <a:pt x="364" y="2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p>
            </p:txBody>
          </p:sp>
        </p:grpSp>
      </p:grpSp>
      <p:sp>
        <p:nvSpPr>
          <p:cNvPr id="30" name="文本框 149"/>
          <p:cNvSpPr txBox="1"/>
          <p:nvPr/>
        </p:nvSpPr>
        <p:spPr>
          <a:xfrm>
            <a:off x="415636" y="4433574"/>
            <a:ext cx="2936585" cy="2031325"/>
          </a:xfrm>
          <a:prstGeom prst="rect">
            <a:avLst/>
          </a:prstGeom>
          <a:noFill/>
          <a:ln w="9525">
            <a:solidFill>
              <a:schemeClr val="accent2"/>
            </a:solidFill>
          </a:ln>
        </p:spPr>
        <p:txBody>
          <a:bodyPr wrap="square" rtlCol="0">
            <a:spAutoFit/>
          </a:bodyPr>
          <a:lstStyle/>
          <a:p>
            <a:pPr algn="ctr"/>
            <a:r>
              <a:rPr lang="zh-CN" altLang="en-US" b="1" dirty="0"/>
              <a:t>身份</a:t>
            </a:r>
            <a:endParaRPr lang="en-US" altLang="zh-CN" b="1" dirty="0"/>
          </a:p>
          <a:p>
            <a:r>
              <a:rPr lang="zh-CN" altLang="en-US" dirty="0"/>
              <a:t>清华大学</a:t>
            </a:r>
            <a:r>
              <a:rPr lang="en-US" altLang="zh-CN" dirty="0"/>
              <a:t>MEM</a:t>
            </a:r>
            <a:r>
              <a:rPr lang="zh-CN" altLang="en-US" dirty="0"/>
              <a:t>学员工程管理专业人员</a:t>
            </a:r>
            <a:r>
              <a:rPr lang="en-US" altLang="zh-CN" dirty="0"/>
              <a:t>,</a:t>
            </a:r>
            <a:r>
              <a:rPr lang="zh-CN" altLang="en-US" dirty="0"/>
              <a:t>为了完成极限课程任务和技术交流聚集在一起，进行思维碰撞，头脑风暴，学习先进的管理模式和管理工具</a:t>
            </a:r>
            <a:r>
              <a:rPr lang="en-US" altLang="zh-CN" b="1" dirty="0">
                <a:solidFill>
                  <a:schemeClr val="bg1"/>
                </a:solidFill>
              </a:rPr>
              <a:t>.</a:t>
            </a:r>
            <a:endParaRPr lang="zh-CN" altLang="en-US" b="1" dirty="0">
              <a:solidFill>
                <a:schemeClr val="bg1"/>
              </a:solidFill>
            </a:endParaRPr>
          </a:p>
        </p:txBody>
      </p:sp>
      <p:sp>
        <p:nvSpPr>
          <p:cNvPr id="31" name="Rectangle: Rounded Corners 30"/>
          <p:cNvSpPr/>
          <p:nvPr/>
        </p:nvSpPr>
        <p:spPr>
          <a:xfrm>
            <a:off x="6477469" y="2214845"/>
            <a:ext cx="4894217" cy="2106114"/>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effectLst>
                  <a:outerShdw blurRad="38100" dist="38100" dir="2700000" algn="tl">
                    <a:srgbClr val="000000">
                      <a:alpha val="43137"/>
                    </a:srgbClr>
                  </a:outerShdw>
                </a:effectLst>
              </a:rPr>
              <a:t>                     目标</a:t>
            </a:r>
            <a:endParaRPr lang="en-US" altLang="zh-CN" sz="2800" dirty="0">
              <a:solidFill>
                <a:schemeClr val="tx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zh-CN" altLang="en-US" dirty="0">
                <a:solidFill>
                  <a:schemeClr val="tx1"/>
                </a:solidFill>
              </a:rPr>
              <a:t>通过逻辑模型的迭代，深入学习计算思维</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学习清华人文史，个人目标设定，认识自己，认识清华，得到整合资源的方法。</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学习知名工作流管理软件</a:t>
            </a:r>
            <a:r>
              <a:rPr lang="en-US" altLang="zh-CN" dirty="0" err="1">
                <a:solidFill>
                  <a:schemeClr val="tx1"/>
                </a:solidFill>
              </a:rPr>
              <a:t>Github</a:t>
            </a:r>
            <a:r>
              <a:rPr lang="zh-CN" altLang="en-US" dirty="0">
                <a:solidFill>
                  <a:schemeClr val="tx1"/>
                </a:solidFill>
              </a:rPr>
              <a:t>等</a:t>
            </a:r>
            <a:endParaRPr lang="zh-CN" altLang="en-US" dirty="0"/>
          </a:p>
        </p:txBody>
      </p:sp>
      <p:sp>
        <p:nvSpPr>
          <p:cNvPr id="33" name="Arrow: Curved Up 32"/>
          <p:cNvSpPr/>
          <p:nvPr/>
        </p:nvSpPr>
        <p:spPr>
          <a:xfrm rot="1319218">
            <a:off x="5877676" y="4508175"/>
            <a:ext cx="2481345" cy="1249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Arrow: Curved Up 33"/>
          <p:cNvSpPr/>
          <p:nvPr/>
        </p:nvSpPr>
        <p:spPr>
          <a:xfrm rot="19756996">
            <a:off x="9807947" y="4337677"/>
            <a:ext cx="2446486" cy="129752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Rectangle: Rounded Corners 34"/>
          <p:cNvSpPr/>
          <p:nvPr/>
        </p:nvSpPr>
        <p:spPr>
          <a:xfrm>
            <a:off x="9513454" y="85264"/>
            <a:ext cx="2648661" cy="60036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7"/>
          <p:cNvSpPr txBox="1"/>
          <p:nvPr/>
        </p:nvSpPr>
        <p:spPr>
          <a:xfrm>
            <a:off x="9445828" y="25091"/>
            <a:ext cx="2749471" cy="707886"/>
          </a:xfrm>
          <a:prstGeom prst="rect">
            <a:avLst/>
          </a:prstGeom>
          <a:noFill/>
        </p:spPr>
        <p:txBody>
          <a:bodyPr wrap="none" rtlCol="0">
            <a:spAutoFit/>
          </a:bodyPr>
          <a:lstStyle/>
          <a:p>
            <a:pPr algn="ctr"/>
            <a:r>
              <a:rPr lang="zh-CN" altLang="en-US" sz="4000" dirty="0">
                <a:solidFill>
                  <a:schemeClr val="bg1"/>
                </a:solidFill>
              </a:rPr>
              <a:t>目标与身份</a:t>
            </a:r>
          </a:p>
        </p:txBody>
      </p:sp>
      <p:sp>
        <p:nvSpPr>
          <p:cNvPr id="32" name="Arrow: Curved Up 31"/>
          <p:cNvSpPr/>
          <p:nvPr/>
        </p:nvSpPr>
        <p:spPr>
          <a:xfrm rot="10800000">
            <a:off x="7629235" y="528877"/>
            <a:ext cx="2518893" cy="14569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4989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6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23058" y="407845"/>
            <a:ext cx="11454906" cy="6437763"/>
          </a:xfrm>
          <a:prstGeom prst="rect">
            <a:avLst/>
          </a:prstGeom>
        </p:spPr>
      </p:pic>
      <p:sp>
        <p:nvSpPr>
          <p:cNvPr id="8" name="Flowchart: Alternate Process 7"/>
          <p:cNvSpPr/>
          <p:nvPr/>
        </p:nvSpPr>
        <p:spPr>
          <a:xfrm>
            <a:off x="18475" y="17032"/>
            <a:ext cx="2429161" cy="793823"/>
          </a:xfrm>
          <a:prstGeom prst="flowChartAlternateProcess">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47107" y="72449"/>
            <a:ext cx="2031325" cy="646331"/>
          </a:xfrm>
          <a:prstGeom prst="rect">
            <a:avLst/>
          </a:prstGeom>
        </p:spPr>
        <p:txBody>
          <a:bodyPr wrap="none">
            <a:spAutoFit/>
          </a:bodyPr>
          <a:lstStyle/>
          <a:p>
            <a:r>
              <a:rPr lang="zh-CN" altLang="en-US" sz="3600" dirty="0">
                <a:solidFill>
                  <a:schemeClr val="bg1"/>
                </a:solidFill>
                <a:latin typeface="Calibri Light" panose="020F0302020204030204" pitchFamily="34" charset="0"/>
              </a:rPr>
              <a:t>用户体验</a:t>
            </a:r>
          </a:p>
        </p:txBody>
      </p:sp>
      <p:sp>
        <p:nvSpPr>
          <p:cNvPr id="28" name="文本框 27"/>
          <p:cNvSpPr txBox="1"/>
          <p:nvPr/>
        </p:nvSpPr>
        <p:spPr>
          <a:xfrm>
            <a:off x="1521206" y="1334076"/>
            <a:ext cx="1346844" cy="369332"/>
          </a:xfrm>
          <a:prstGeom prst="rect">
            <a:avLst/>
          </a:prstGeom>
        </p:spPr>
        <p:txBody>
          <a:bodyPr wrap="none">
            <a:spAutoFit/>
          </a:bodyPr>
          <a:lstStyle>
            <a:defPPr>
              <a:defRPr lang="zh-CN"/>
            </a:defPPr>
            <a:lvl1pPr>
              <a:defRPr b="1"/>
            </a:lvl1pPr>
          </a:lstStyle>
          <a:p>
            <a:r>
              <a:rPr lang="zh-CN" altLang="en-US" dirty="0">
                <a:solidFill>
                  <a:schemeClr val="bg1"/>
                </a:solidFill>
              </a:rPr>
              <a:t>准入与淡出</a:t>
            </a:r>
          </a:p>
        </p:txBody>
      </p:sp>
      <p:sp>
        <p:nvSpPr>
          <p:cNvPr id="29" name="文本框 28"/>
          <p:cNvSpPr txBox="1"/>
          <p:nvPr/>
        </p:nvSpPr>
        <p:spPr>
          <a:xfrm>
            <a:off x="950332" y="1893011"/>
            <a:ext cx="3171622"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bg1"/>
                </a:solidFill>
              </a:rPr>
              <a:t>人员准入与淡出</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工程管理硕士和北卡</a:t>
            </a:r>
            <a:r>
              <a:rPr lang="en-US" altLang="zh-CN" sz="1600" dirty="0">
                <a:solidFill>
                  <a:schemeClr val="bg1"/>
                </a:solidFill>
              </a:rPr>
              <a:t>EMBA</a:t>
            </a:r>
            <a:r>
              <a:rPr lang="zh-CN" altLang="en-US" sz="1600" dirty="0">
                <a:solidFill>
                  <a:schemeClr val="bg1"/>
                </a:solidFill>
              </a:rPr>
              <a:t>及</a:t>
            </a:r>
            <a:r>
              <a:rPr lang="en-US" altLang="zh-CN" sz="1600" dirty="0">
                <a:solidFill>
                  <a:schemeClr val="bg1"/>
                </a:solidFill>
              </a:rPr>
              <a:t>IMEM</a:t>
            </a:r>
            <a:r>
              <a:rPr lang="zh-CN" altLang="en-US" sz="1600" dirty="0">
                <a:solidFill>
                  <a:schemeClr val="bg1"/>
                </a:solidFill>
              </a:rPr>
              <a:t>相关学员必须参加项目并修满学分。</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但社群并不因此结束，在学期间和毕业后仍将做为工业工程人的交流平台。群主每年通过邮件或微信确认是否继续在群。</a:t>
            </a:r>
            <a:endParaRPr lang="en-US" altLang="zh-CN" sz="1600" dirty="0">
              <a:solidFill>
                <a:schemeClr val="bg1"/>
              </a:solidFill>
            </a:endParaRPr>
          </a:p>
        </p:txBody>
      </p:sp>
      <p:sp>
        <p:nvSpPr>
          <p:cNvPr id="25" name="Rectangle 24"/>
          <p:cNvSpPr/>
          <p:nvPr/>
        </p:nvSpPr>
        <p:spPr>
          <a:xfrm>
            <a:off x="5702558" y="792822"/>
            <a:ext cx="1114408" cy="369332"/>
          </a:xfrm>
          <a:prstGeom prst="rect">
            <a:avLst/>
          </a:prstGeom>
        </p:spPr>
        <p:txBody>
          <a:bodyPr wrap="none">
            <a:spAutoFit/>
          </a:bodyPr>
          <a:lstStyle/>
          <a:p>
            <a:r>
              <a:rPr lang="zh-CN" altLang="en-US" b="1" dirty="0">
                <a:solidFill>
                  <a:schemeClr val="bg1"/>
                </a:solidFill>
              </a:rPr>
              <a:t>经验分享</a:t>
            </a:r>
          </a:p>
        </p:txBody>
      </p:sp>
      <p:sp>
        <p:nvSpPr>
          <p:cNvPr id="26" name="Rectangle 25"/>
          <p:cNvSpPr/>
          <p:nvPr/>
        </p:nvSpPr>
        <p:spPr>
          <a:xfrm>
            <a:off x="4735466" y="1320221"/>
            <a:ext cx="3475664" cy="3046988"/>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卢教授的演讲，让我们了解校外人不知道的清华历史，清华学生的“血性”，和对学校发展的推动作用。</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钱老师介绍的图书馆藏的使用一键将我们领入产学研和论文研究领域。</a:t>
            </a:r>
            <a:endParaRPr lang="en-US" altLang="zh-CN" sz="1600" dirty="0">
              <a:solidFill>
                <a:schemeClr val="bg1"/>
              </a:solidFill>
            </a:endParaRPr>
          </a:p>
          <a:p>
            <a:pPr marL="285750" indent="-285750">
              <a:buFont typeface="Arial" panose="020B0604020202020204" pitchFamily="34" charset="0"/>
              <a:buChar char="•"/>
            </a:pPr>
            <a:r>
              <a:rPr lang="en-US" altLang="zh-CN" sz="1600" dirty="0">
                <a:solidFill>
                  <a:schemeClr val="bg1"/>
                </a:solidFill>
              </a:rPr>
              <a:t>Standout report </a:t>
            </a:r>
            <a:r>
              <a:rPr lang="zh-CN" altLang="en-US" sz="1600" dirty="0">
                <a:solidFill>
                  <a:schemeClr val="bg1"/>
                </a:solidFill>
              </a:rPr>
              <a:t>让每个学院更加了解自己和自己的人生规划。</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社群画布和合弄制的辩论将现代工程管理方法和工具剖析的淋漓尽致。</a:t>
            </a:r>
            <a:endParaRPr lang="en-US" altLang="zh-CN" sz="1600" dirty="0">
              <a:solidFill>
                <a:schemeClr val="bg1"/>
              </a:solidFill>
            </a:endParaRPr>
          </a:p>
        </p:txBody>
      </p:sp>
      <p:sp>
        <p:nvSpPr>
          <p:cNvPr id="5" name="Rectangle 4"/>
          <p:cNvSpPr/>
          <p:nvPr/>
        </p:nvSpPr>
        <p:spPr>
          <a:xfrm>
            <a:off x="9541975" y="728165"/>
            <a:ext cx="649537" cy="369332"/>
          </a:xfrm>
          <a:prstGeom prst="rect">
            <a:avLst/>
          </a:prstGeom>
        </p:spPr>
        <p:txBody>
          <a:bodyPr wrap="none">
            <a:spAutoFit/>
          </a:bodyPr>
          <a:lstStyle/>
          <a:p>
            <a:r>
              <a:rPr lang="zh-CN" altLang="en-US" b="1" dirty="0">
                <a:solidFill>
                  <a:schemeClr val="bg1"/>
                </a:solidFill>
              </a:rPr>
              <a:t>规范</a:t>
            </a:r>
          </a:p>
        </p:txBody>
      </p:sp>
      <p:sp>
        <p:nvSpPr>
          <p:cNvPr id="6" name="Rectangle 5"/>
          <p:cNvSpPr/>
          <p:nvPr/>
        </p:nvSpPr>
        <p:spPr>
          <a:xfrm>
            <a:off x="8617529" y="1269707"/>
            <a:ext cx="2964873" cy="2554545"/>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对于必修课程不允许迟到早退</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定期召开学习成果分享会。</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群主每年通过邮件或微信确认是否继续在群。</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鼓励成员间的良性竞争，设立积分制，根据对社群的贡献度制定标准，奖励优秀学员。设立最低积分，以激励每位成员的贡献度。</a:t>
            </a:r>
          </a:p>
        </p:txBody>
      </p:sp>
      <p:sp>
        <p:nvSpPr>
          <p:cNvPr id="10" name="Rectangle 9"/>
          <p:cNvSpPr/>
          <p:nvPr/>
        </p:nvSpPr>
        <p:spPr>
          <a:xfrm>
            <a:off x="1714941" y="4478334"/>
            <a:ext cx="1114408" cy="369332"/>
          </a:xfrm>
          <a:prstGeom prst="rect">
            <a:avLst/>
          </a:prstGeom>
        </p:spPr>
        <p:txBody>
          <a:bodyPr wrap="none">
            <a:spAutoFit/>
          </a:bodyPr>
          <a:lstStyle/>
          <a:p>
            <a:r>
              <a:rPr lang="zh-CN" altLang="en-US" b="1" dirty="0">
                <a:solidFill>
                  <a:schemeClr val="bg1"/>
                </a:solidFill>
              </a:rPr>
              <a:t>社群文化</a:t>
            </a:r>
            <a:endParaRPr lang="zh-CN" altLang="en-US" dirty="0">
              <a:solidFill>
                <a:schemeClr val="bg1"/>
              </a:solidFill>
            </a:endParaRPr>
          </a:p>
        </p:txBody>
      </p:sp>
      <p:sp>
        <p:nvSpPr>
          <p:cNvPr id="11" name="Rectangle 10"/>
          <p:cNvSpPr/>
          <p:nvPr/>
        </p:nvSpPr>
        <p:spPr>
          <a:xfrm>
            <a:off x="908325" y="5018505"/>
            <a:ext cx="2949310" cy="1077218"/>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科学分工</a:t>
            </a:r>
            <a:r>
              <a:rPr lang="en-US" altLang="zh-CN" sz="1600" dirty="0">
                <a:solidFill>
                  <a:schemeClr val="bg1"/>
                </a:solidFill>
              </a:rPr>
              <a:t>/</a:t>
            </a:r>
            <a:r>
              <a:rPr lang="zh-CN" altLang="en-US" sz="1600" dirty="0">
                <a:solidFill>
                  <a:schemeClr val="bg1"/>
                </a:solidFill>
              </a:rPr>
              <a:t>有机合作。</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建立动态合作机制，按需调配资源，精诚合作，兼容并包。</a:t>
            </a:r>
          </a:p>
        </p:txBody>
      </p:sp>
      <p:sp>
        <p:nvSpPr>
          <p:cNvPr id="12" name="Rectangle 11"/>
          <p:cNvSpPr/>
          <p:nvPr/>
        </p:nvSpPr>
        <p:spPr>
          <a:xfrm>
            <a:off x="5669369" y="4579930"/>
            <a:ext cx="1167307" cy="369332"/>
          </a:xfrm>
          <a:prstGeom prst="rect">
            <a:avLst/>
          </a:prstGeom>
        </p:spPr>
        <p:txBody>
          <a:bodyPr wrap="none">
            <a:spAutoFit/>
          </a:bodyPr>
          <a:lstStyle/>
          <a:p>
            <a:r>
              <a:rPr lang="zh-CN" altLang="en-US" b="1" dirty="0">
                <a:solidFill>
                  <a:schemeClr val="bg1"/>
                </a:solidFill>
              </a:rPr>
              <a:t>成员身份</a:t>
            </a:r>
            <a:r>
              <a:rPr lang="zh-CN" altLang="en-US" b="1" dirty="0"/>
              <a:t> </a:t>
            </a:r>
          </a:p>
        </p:txBody>
      </p:sp>
      <p:sp>
        <p:nvSpPr>
          <p:cNvPr id="13" name="Rectangle 12"/>
          <p:cNvSpPr/>
          <p:nvPr/>
        </p:nvSpPr>
        <p:spPr>
          <a:xfrm>
            <a:off x="4803839" y="5304807"/>
            <a:ext cx="3241039" cy="83099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群主：姜源</a:t>
            </a:r>
            <a:endParaRPr lang="en-US" altLang="zh-CN" sz="1600" dirty="0">
              <a:solidFill>
                <a:schemeClr val="bg1"/>
              </a:solidFill>
            </a:endParaRPr>
          </a:p>
          <a:p>
            <a:pPr marL="285750" indent="-285750">
              <a:buFont typeface="Arial" panose="020B0604020202020204" pitchFamily="34" charset="0"/>
              <a:buChar char="•"/>
            </a:pPr>
            <a:r>
              <a:rPr lang="zh-CN" altLang="en-US" sz="1600" dirty="0">
                <a:solidFill>
                  <a:schemeClr val="bg1"/>
                </a:solidFill>
              </a:rPr>
              <a:t>组员：陈瑞嘉，汤洋，魏薇，赵鹏伟，黄韬</a:t>
            </a:r>
          </a:p>
        </p:txBody>
      </p:sp>
      <p:sp>
        <p:nvSpPr>
          <p:cNvPr id="14" name="Rectangle 13"/>
          <p:cNvSpPr/>
          <p:nvPr/>
        </p:nvSpPr>
        <p:spPr>
          <a:xfrm>
            <a:off x="9639758" y="4515273"/>
            <a:ext cx="702436" cy="369332"/>
          </a:xfrm>
          <a:prstGeom prst="rect">
            <a:avLst/>
          </a:prstGeom>
        </p:spPr>
        <p:txBody>
          <a:bodyPr wrap="none">
            <a:spAutoFit/>
          </a:bodyPr>
          <a:lstStyle/>
          <a:p>
            <a:r>
              <a:rPr lang="zh-CN" altLang="en-US" b="1" dirty="0">
                <a:solidFill>
                  <a:schemeClr val="bg1"/>
                </a:solidFill>
              </a:rPr>
              <a:t>内容</a:t>
            </a:r>
            <a:r>
              <a:rPr lang="zh-CN" altLang="en-US" b="1" dirty="0"/>
              <a:t> </a:t>
            </a:r>
            <a:endParaRPr lang="zh-CN" altLang="en-US" dirty="0"/>
          </a:p>
        </p:txBody>
      </p:sp>
      <p:sp>
        <p:nvSpPr>
          <p:cNvPr id="15" name="Rectangle 14"/>
          <p:cNvSpPr/>
          <p:nvPr/>
        </p:nvSpPr>
        <p:spPr>
          <a:xfrm>
            <a:off x="8944892" y="5055444"/>
            <a:ext cx="2235201"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chemeClr val="bg1"/>
                </a:solidFill>
              </a:rPr>
              <a:t>成员间通过</a:t>
            </a:r>
            <a:r>
              <a:rPr lang="en-US" altLang="zh-CN" sz="1600" dirty="0">
                <a:solidFill>
                  <a:schemeClr val="bg1"/>
                </a:solidFill>
              </a:rPr>
              <a:t>wiki</a:t>
            </a:r>
            <a:r>
              <a:rPr lang="zh-CN" altLang="en-US" sz="1600" dirty="0">
                <a:solidFill>
                  <a:schemeClr val="bg1"/>
                </a:solidFill>
              </a:rPr>
              <a:t>个人主页和个人总结的部分向成员和大集体展示了完整立体的学习内容。</a:t>
            </a:r>
            <a:r>
              <a:rPr lang="en-US" altLang="zh-CN" sz="1600" dirty="0">
                <a:solidFill>
                  <a:schemeClr val="bg1"/>
                </a:solidFill>
              </a:rPr>
              <a:t> </a:t>
            </a:r>
            <a:endParaRPr lang="zh-CN" altLang="en-US" sz="1600" dirty="0">
              <a:solidFill>
                <a:schemeClr val="bg1"/>
              </a:solidFill>
            </a:endParaRPr>
          </a:p>
        </p:txBody>
      </p:sp>
    </p:spTree>
    <p:extLst>
      <p:ext uri="{BB962C8B-B14F-4D97-AF65-F5344CB8AC3E}">
        <p14:creationId xmlns:p14="http://schemas.microsoft.com/office/powerpoint/2010/main" val="3325681828"/>
      </p:ext>
    </p:extLst>
  </p:cSld>
  <p:clrMapOvr>
    <a:masterClrMapping/>
  </p:clrMapOvr>
  <p:transition spd="slow" advTm="78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5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575"/>
                            </p:stCondLst>
                            <p:childTnLst>
                              <p:par>
                                <p:cTn id="13" presetID="41" presetClass="entr" presetSubtype="0" fill="hold" grpId="0" nodeType="afterEffect">
                                  <p:stCondLst>
                                    <p:cond delay="0"/>
                                  </p:stCondLst>
                                  <p:iterate type="lt">
                                    <p:tmPct val="6000"/>
                                  </p:iterate>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8"/>
                                        </p:tgtEl>
                                        <p:attrNameLst>
                                          <p:attrName>ppt_y</p:attrName>
                                        </p:attrNameLst>
                                      </p:cBhvr>
                                      <p:tavLst>
                                        <p:tav tm="0">
                                          <p:val>
                                            <p:strVal val="#ppt_y"/>
                                          </p:val>
                                        </p:tav>
                                        <p:tav tm="100000">
                                          <p:val>
                                            <p:strVal val="#ppt_y"/>
                                          </p:val>
                                        </p:tav>
                                      </p:tavLst>
                                    </p:anim>
                                    <p:anim calcmode="lin" valueType="num">
                                      <p:cBhvr>
                                        <p:cTn id="17"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8"/>
                                        </p:tgtEl>
                                      </p:cBhvr>
                                    </p:animEffect>
                                  </p:childTnLst>
                                </p:cTn>
                              </p:par>
                            </p:childTnLst>
                          </p:cTn>
                        </p:par>
                        <p:par>
                          <p:cTn id="20" fill="hold">
                            <p:stCondLst>
                              <p:cond delay="1195"/>
                            </p:stCondLst>
                            <p:childTnLst>
                              <p:par>
                                <p:cTn id="21" presetID="41" presetClass="entr" presetSubtype="0"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500" fill="hold"/>
                                        <p:tgtEl>
                                          <p:spTgt spid="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9">
                                            <p:txEl>
                                              <p:pRg st="0" end="0"/>
                                            </p:txEl>
                                          </p:spTgt>
                                        </p:tgtEl>
                                        <p:attrNameLst>
                                          <p:attrName>ppt_y</p:attrName>
                                        </p:attrNameLst>
                                      </p:cBhvr>
                                      <p:tavLst>
                                        <p:tav tm="0">
                                          <p:val>
                                            <p:strVal val="#ppt_y"/>
                                          </p:val>
                                        </p:tav>
                                        <p:tav tm="100000">
                                          <p:val>
                                            <p:strVal val="#ppt_y"/>
                                          </p:val>
                                        </p:tav>
                                      </p:tavLst>
                                    </p:anim>
                                    <p:anim calcmode="lin" valueType="num">
                                      <p:cBhvr>
                                        <p:cTn id="25" dur="500" fill="hold"/>
                                        <p:tgtEl>
                                          <p:spTgt spid="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9">
                                            <p:txEl>
                                              <p:pRg st="0" end="0"/>
                                            </p:txEl>
                                          </p:spTgt>
                                        </p:tgtEl>
                                      </p:cBhvr>
                                    </p:animEffect>
                                  </p:childTnLst>
                                </p:cTn>
                              </p:par>
                            </p:childTnLst>
                          </p:cTn>
                        </p:par>
                        <p:par>
                          <p:cTn id="28" fill="hold">
                            <p:stCondLst>
                              <p:cond delay="1695"/>
                            </p:stCondLst>
                            <p:childTnLst>
                              <p:par>
                                <p:cTn id="29" presetID="41" presetClass="entr" presetSubtype="0" fill="hold" grpId="0" nodeType="afterEffect">
                                  <p:stCondLst>
                                    <p:cond delay="0"/>
                                  </p:stCondLst>
                                  <p:childTnLst>
                                    <p:set>
                                      <p:cBhvr>
                                        <p:cTn id="30" dur="1" fill="hold">
                                          <p:stCondLst>
                                            <p:cond delay="0"/>
                                          </p:stCondLst>
                                        </p:cTn>
                                        <p:tgtEl>
                                          <p:spTgt spid="29">
                                            <p:txEl>
                                              <p:pRg st="1" end="1"/>
                                            </p:txEl>
                                          </p:spTgt>
                                        </p:tgtEl>
                                        <p:attrNameLst>
                                          <p:attrName>style.visibility</p:attrName>
                                        </p:attrNameLst>
                                      </p:cBhvr>
                                      <p:to>
                                        <p:strVal val="visible"/>
                                      </p:to>
                                    </p:set>
                                    <p:anim calcmode="lin" valueType="num">
                                      <p:cBhvr>
                                        <p:cTn id="31" dur="500" fill="hold"/>
                                        <p:tgtEl>
                                          <p:spTgt spid="2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29">
                                            <p:txEl>
                                              <p:pRg st="1" end="1"/>
                                            </p:txEl>
                                          </p:spTgt>
                                        </p:tgtEl>
                                        <p:attrNameLst>
                                          <p:attrName>ppt_y</p:attrName>
                                        </p:attrNameLst>
                                      </p:cBhvr>
                                      <p:tavLst>
                                        <p:tav tm="0">
                                          <p:val>
                                            <p:strVal val="#ppt_y"/>
                                          </p:val>
                                        </p:tav>
                                        <p:tav tm="100000">
                                          <p:val>
                                            <p:strVal val="#ppt_y"/>
                                          </p:val>
                                        </p:tav>
                                      </p:tavLst>
                                    </p:anim>
                                    <p:anim calcmode="lin" valueType="num">
                                      <p:cBhvr>
                                        <p:cTn id="33" dur="500" fill="hold"/>
                                        <p:tgtEl>
                                          <p:spTgt spid="2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2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29">
                                            <p:txEl>
                                              <p:pRg st="1" end="1"/>
                                            </p:txEl>
                                          </p:spTgt>
                                        </p:tgtEl>
                                      </p:cBhvr>
                                    </p:animEffect>
                                  </p:childTnLst>
                                </p:cTn>
                              </p:par>
                            </p:childTnLst>
                          </p:cTn>
                        </p:par>
                        <p:par>
                          <p:cTn id="36" fill="hold">
                            <p:stCondLst>
                              <p:cond delay="2195"/>
                            </p:stCondLst>
                            <p:childTnLst>
                              <p:par>
                                <p:cTn id="37" presetID="41" presetClass="entr" presetSubtype="0" fill="hold" grpId="0" nodeType="afterEffect">
                                  <p:stCondLst>
                                    <p:cond delay="0"/>
                                  </p:stCondLst>
                                  <p:childTnLst>
                                    <p:set>
                                      <p:cBhvr>
                                        <p:cTn id="38" dur="1" fill="hold">
                                          <p:stCondLst>
                                            <p:cond delay="0"/>
                                          </p:stCondLst>
                                        </p:cTn>
                                        <p:tgtEl>
                                          <p:spTgt spid="29">
                                            <p:txEl>
                                              <p:pRg st="2" end="2"/>
                                            </p:txEl>
                                          </p:spTgt>
                                        </p:tgtEl>
                                        <p:attrNameLst>
                                          <p:attrName>style.visibility</p:attrName>
                                        </p:attrNameLst>
                                      </p:cBhvr>
                                      <p:to>
                                        <p:strVal val="visible"/>
                                      </p:to>
                                    </p:set>
                                    <p:anim calcmode="lin" valueType="num">
                                      <p:cBhvr>
                                        <p:cTn id="39" dur="500" fill="hold"/>
                                        <p:tgtEl>
                                          <p:spTgt spid="2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9">
                                            <p:txEl>
                                              <p:pRg st="2" end="2"/>
                                            </p:txEl>
                                          </p:spTgt>
                                        </p:tgtEl>
                                        <p:attrNameLst>
                                          <p:attrName>ppt_y</p:attrName>
                                        </p:attrNameLst>
                                      </p:cBhvr>
                                      <p:tavLst>
                                        <p:tav tm="0">
                                          <p:val>
                                            <p:strVal val="#ppt_y"/>
                                          </p:val>
                                        </p:tav>
                                        <p:tav tm="100000">
                                          <p:val>
                                            <p:strVal val="#ppt_y"/>
                                          </p:val>
                                        </p:tav>
                                      </p:tavLst>
                                    </p:anim>
                                    <p:anim calcmode="lin" valueType="num">
                                      <p:cBhvr>
                                        <p:cTn id="41" dur="500" fill="hold"/>
                                        <p:tgtEl>
                                          <p:spTgt spid="2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P spid="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9919856" y="78371"/>
            <a:ext cx="2249578" cy="610766"/>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88307" y="3360957"/>
            <a:ext cx="3734427" cy="2700721"/>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53" y="3408444"/>
            <a:ext cx="3806327" cy="2679862"/>
          </a:xfrm>
          <a:prstGeom prst="rect">
            <a:avLst/>
          </a:prstGeom>
        </p:spPr>
      </p:pic>
      <p:sp>
        <p:nvSpPr>
          <p:cNvPr id="29" name="文本框 28"/>
          <p:cNvSpPr txBox="1"/>
          <p:nvPr/>
        </p:nvSpPr>
        <p:spPr>
          <a:xfrm>
            <a:off x="529253" y="1057944"/>
            <a:ext cx="4521811" cy="2339102"/>
          </a:xfrm>
          <a:prstGeom prst="rect">
            <a:avLst/>
          </a:prstGeom>
          <a:noFill/>
        </p:spPr>
        <p:txBody>
          <a:bodyPr wrap="square" rtlCol="0">
            <a:spAutoFit/>
          </a:bodyPr>
          <a:lstStyle/>
          <a:p>
            <a:r>
              <a:rPr lang="en-US" altLang="zh-CN" sz="1600" dirty="0"/>
              <a:t>DOWN TO TOP: </a:t>
            </a:r>
            <a:r>
              <a:rPr lang="zh-CN" altLang="en-US" sz="1600" dirty="0"/>
              <a:t>组长收集制度存在的问题，向班长和班委反应。经班委会讨论提出建议解决方案，向老师汇报并提请批准。</a:t>
            </a:r>
            <a:endParaRPr lang="en-US" altLang="zh-CN" sz="1600" dirty="0"/>
          </a:p>
          <a:p>
            <a:endParaRPr lang="en-US" altLang="zh-CN" sz="1600" dirty="0"/>
          </a:p>
          <a:p>
            <a:r>
              <a:rPr lang="en-US" altLang="zh-CN" sz="1600" dirty="0"/>
              <a:t>TOP TO DOWN: </a:t>
            </a:r>
            <a:r>
              <a:rPr lang="zh-CN" altLang="en-US" sz="1600" dirty="0"/>
              <a:t>班委会代表参与老师的决策流程。决定之后坚决执行。</a:t>
            </a:r>
            <a:r>
              <a:rPr lang="en-US" altLang="zh-CN" sz="1600" dirty="0">
                <a:latin typeface="Comic Sans MS" panose="030F0702030302020204" pitchFamily="66" charset="0"/>
              </a:rPr>
              <a:t> </a:t>
            </a:r>
          </a:p>
          <a:p>
            <a:endParaRPr lang="en-US" altLang="zh-CN" sz="1600" dirty="0">
              <a:latin typeface="Comic Sans MS" panose="030F0702030302020204" pitchFamily="66" charset="0"/>
            </a:endParaRPr>
          </a:p>
          <a:p>
            <a:r>
              <a:rPr lang="zh-CN" altLang="en-US" sz="1600" dirty="0">
                <a:latin typeface="Comic Sans MS" panose="030F0702030302020204" pitchFamily="66" charset="0"/>
              </a:rPr>
              <a:t>班委会改组：每年一次</a:t>
            </a:r>
            <a:endParaRPr lang="en-US" altLang="zh-CN" sz="1600" dirty="0">
              <a:latin typeface="Comic Sans MS" panose="030F0702030302020204" pitchFamily="66" charset="0"/>
            </a:endParaRPr>
          </a:p>
          <a:p>
            <a:endParaRPr lang="zh-CN" altLang="en-US" dirty="0">
              <a:latin typeface="Comic Sans MS" panose="030F0702030302020204" pitchFamily="66" charset="0"/>
            </a:endParaRPr>
          </a:p>
        </p:txBody>
      </p:sp>
      <p:cxnSp>
        <p:nvCxnSpPr>
          <p:cNvPr id="31" name="直接连接符 30"/>
          <p:cNvCxnSpPr/>
          <p:nvPr/>
        </p:nvCxnSpPr>
        <p:spPr>
          <a:xfrm>
            <a:off x="944905" y="3360957"/>
            <a:ext cx="3558883" cy="13853"/>
          </a:xfrm>
          <a:prstGeom prst="line">
            <a:avLst/>
          </a:prstGeom>
          <a:ln w="1270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9898729" y="92365"/>
            <a:ext cx="2357923" cy="6210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solidFill>
                  <a:schemeClr val="bg1"/>
                </a:solidFill>
              </a:rPr>
              <a:t>组织架构</a:t>
            </a:r>
          </a:p>
        </p:txBody>
      </p:sp>
      <p:pic>
        <p:nvPicPr>
          <p:cNvPr id="24" name="Picture 23"/>
          <p:cNvPicPr>
            <a:picLocks noChangeAspect="1"/>
          </p:cNvPicPr>
          <p:nvPr/>
        </p:nvPicPr>
        <p:blipFill>
          <a:blip r:embed="rId4"/>
          <a:stretch>
            <a:fillRect/>
          </a:stretch>
        </p:blipFill>
        <p:spPr>
          <a:xfrm>
            <a:off x="9735426" y="1172003"/>
            <a:ext cx="2095179" cy="1311018"/>
          </a:xfrm>
          <a:prstGeom prst="rect">
            <a:avLst/>
          </a:prstGeom>
        </p:spPr>
      </p:pic>
      <p:sp>
        <p:nvSpPr>
          <p:cNvPr id="25" name="Rectangle: Rounded Corners 24"/>
          <p:cNvSpPr/>
          <p:nvPr/>
        </p:nvSpPr>
        <p:spPr>
          <a:xfrm>
            <a:off x="7537268" y="1737474"/>
            <a:ext cx="1804619" cy="69423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顾学雍</a:t>
            </a:r>
          </a:p>
        </p:txBody>
      </p:sp>
      <p:cxnSp>
        <p:nvCxnSpPr>
          <p:cNvPr id="26" name="Straight Connector 25"/>
          <p:cNvCxnSpPr/>
          <p:nvPr/>
        </p:nvCxnSpPr>
        <p:spPr>
          <a:xfrm>
            <a:off x="8439577" y="2483021"/>
            <a:ext cx="2459" cy="533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881091" y="3016938"/>
            <a:ext cx="29556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81091" y="3030526"/>
            <a:ext cx="0" cy="404399"/>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Rounded Corners 32"/>
          <p:cNvSpPr/>
          <p:nvPr/>
        </p:nvSpPr>
        <p:spPr>
          <a:xfrm>
            <a:off x="5902346" y="3439224"/>
            <a:ext cx="2005220" cy="49339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挑战方团队</a:t>
            </a:r>
          </a:p>
        </p:txBody>
      </p:sp>
      <p:sp>
        <p:nvSpPr>
          <p:cNvPr id="34" name="Rectangle: Rounded Corners 33"/>
          <p:cNvSpPr/>
          <p:nvPr/>
        </p:nvSpPr>
        <p:spPr>
          <a:xfrm>
            <a:off x="8942529" y="3419869"/>
            <a:ext cx="2005220" cy="49339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MEM</a:t>
            </a:r>
            <a:r>
              <a:rPr lang="zh-CN" altLang="en-US" dirty="0"/>
              <a:t>学员</a:t>
            </a:r>
          </a:p>
        </p:txBody>
      </p:sp>
      <p:cxnSp>
        <p:nvCxnSpPr>
          <p:cNvPr id="35" name="Straight Connector 34"/>
          <p:cNvCxnSpPr/>
          <p:nvPr/>
        </p:nvCxnSpPr>
        <p:spPr>
          <a:xfrm>
            <a:off x="9834077" y="2988260"/>
            <a:ext cx="2650" cy="420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878868" y="3925610"/>
            <a:ext cx="2223" cy="4237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Rounded Corners 37"/>
          <p:cNvSpPr/>
          <p:nvPr/>
        </p:nvSpPr>
        <p:spPr>
          <a:xfrm>
            <a:off x="5508583" y="4760700"/>
            <a:ext cx="519970" cy="139946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教授讲师</a:t>
            </a:r>
          </a:p>
        </p:txBody>
      </p:sp>
      <p:sp>
        <p:nvSpPr>
          <p:cNvPr id="39" name="Rectangle: Rounded Corners 38"/>
          <p:cNvSpPr/>
          <p:nvPr/>
        </p:nvSpPr>
        <p:spPr>
          <a:xfrm>
            <a:off x="6659097" y="4741289"/>
            <a:ext cx="465502" cy="142810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课程设计</a:t>
            </a:r>
          </a:p>
        </p:txBody>
      </p:sp>
      <p:sp>
        <p:nvSpPr>
          <p:cNvPr id="40" name="Rectangle: Rounded Corners 39"/>
          <p:cNvSpPr/>
          <p:nvPr/>
        </p:nvSpPr>
        <p:spPr>
          <a:xfrm>
            <a:off x="7794399" y="4769936"/>
            <a:ext cx="465502" cy="139022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助教团队</a:t>
            </a:r>
          </a:p>
        </p:txBody>
      </p:sp>
      <p:cxnSp>
        <p:nvCxnSpPr>
          <p:cNvPr id="42" name="Straight Connector 41"/>
          <p:cNvCxnSpPr/>
          <p:nvPr/>
        </p:nvCxnSpPr>
        <p:spPr>
          <a:xfrm>
            <a:off x="5672542" y="4359628"/>
            <a:ext cx="9697" cy="37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878868" y="4348921"/>
            <a:ext cx="0" cy="392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203651" y="3901071"/>
            <a:ext cx="0" cy="424620"/>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Rounded Corners 51"/>
          <p:cNvSpPr/>
          <p:nvPr/>
        </p:nvSpPr>
        <p:spPr>
          <a:xfrm>
            <a:off x="8665389" y="4750525"/>
            <a:ext cx="799571" cy="63723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MEM</a:t>
            </a:r>
          </a:p>
        </p:txBody>
      </p:sp>
      <p:sp>
        <p:nvSpPr>
          <p:cNvPr id="53" name="Rectangle: Rounded Corners 52"/>
          <p:cNvSpPr/>
          <p:nvPr/>
        </p:nvSpPr>
        <p:spPr>
          <a:xfrm>
            <a:off x="9727639" y="4741289"/>
            <a:ext cx="952258" cy="63723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EMBA</a:t>
            </a:r>
            <a:endParaRPr lang="zh-CN" altLang="en-US" dirty="0">
              <a:solidFill>
                <a:schemeClr val="tx1"/>
              </a:solidFill>
            </a:endParaRPr>
          </a:p>
        </p:txBody>
      </p:sp>
      <p:sp>
        <p:nvSpPr>
          <p:cNvPr id="54" name="Rectangle: Rounded Corners 53"/>
          <p:cNvSpPr/>
          <p:nvPr/>
        </p:nvSpPr>
        <p:spPr>
          <a:xfrm>
            <a:off x="10901844" y="4741289"/>
            <a:ext cx="907269" cy="63723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IMEM</a:t>
            </a:r>
            <a:endParaRPr lang="zh-CN" altLang="en-US" dirty="0">
              <a:solidFill>
                <a:schemeClr val="tx1"/>
              </a:solidFill>
            </a:endParaRPr>
          </a:p>
        </p:txBody>
      </p:sp>
      <p:cxnSp>
        <p:nvCxnSpPr>
          <p:cNvPr id="58" name="Straight Connector 57"/>
          <p:cNvCxnSpPr/>
          <p:nvPr/>
        </p:nvCxnSpPr>
        <p:spPr>
          <a:xfrm>
            <a:off x="8981038" y="4325691"/>
            <a:ext cx="2327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022377" y="4362510"/>
            <a:ext cx="9697" cy="37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203650" y="4156364"/>
            <a:ext cx="9525" cy="566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298854" y="4332777"/>
            <a:ext cx="9697" cy="37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Connector: Elbow 81"/>
          <p:cNvCxnSpPr>
            <a:endCxn id="40" idx="0"/>
          </p:cNvCxnSpPr>
          <p:nvPr/>
        </p:nvCxnSpPr>
        <p:spPr>
          <a:xfrm>
            <a:off x="5645346" y="4362510"/>
            <a:ext cx="2381804" cy="4074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7474" y="344046"/>
            <a:ext cx="2031326" cy="461665"/>
          </a:xfrm>
          <a:prstGeom prst="rect">
            <a:avLst/>
          </a:prstGeom>
        </p:spPr>
        <p:txBody>
          <a:bodyPr wrap="none">
            <a:spAutoFit/>
          </a:bodyPr>
          <a:lstStyle/>
          <a:p>
            <a:pPr algn="ctr"/>
            <a:r>
              <a:rPr lang="zh-CN" altLang="en-US" sz="2400" b="1" dirty="0"/>
              <a:t>制度决策流程</a:t>
            </a:r>
          </a:p>
        </p:txBody>
      </p:sp>
    </p:spTree>
    <p:extLst>
      <p:ext uri="{BB962C8B-B14F-4D97-AF65-F5344CB8AC3E}">
        <p14:creationId xmlns:p14="http://schemas.microsoft.com/office/powerpoint/2010/main" val="4106082297"/>
      </p:ext>
    </p:extLst>
  </p:cSld>
  <p:clrMapOvr>
    <a:masterClrMapping/>
  </p:clrMapOvr>
  <p:transition spd="slow" advTm="78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0-#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1" presetClass="entr" presetSubtype="0" fill="hold" grpId="0" nodeType="after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 calcmode="lin" valueType="num">
                                      <p:cBhvr>
                                        <p:cTn id="22" dur="500" fill="hold"/>
                                        <p:tgtEl>
                                          <p:spTgt spid="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9">
                                            <p:txEl>
                                              <p:pRg st="0" end="0"/>
                                            </p:txEl>
                                          </p:spTgt>
                                        </p:tgtEl>
                                        <p:attrNameLst>
                                          <p:attrName>ppt_y</p:attrName>
                                        </p:attrNameLst>
                                      </p:cBhvr>
                                      <p:tavLst>
                                        <p:tav tm="0">
                                          <p:val>
                                            <p:strVal val="#ppt_y"/>
                                          </p:val>
                                        </p:tav>
                                        <p:tav tm="100000">
                                          <p:val>
                                            <p:strVal val="#ppt_y"/>
                                          </p:val>
                                        </p:tav>
                                      </p:tavLst>
                                    </p:anim>
                                    <p:anim calcmode="lin" valueType="num">
                                      <p:cBhvr>
                                        <p:cTn id="24" dur="500" fill="hold"/>
                                        <p:tgtEl>
                                          <p:spTgt spid="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9">
                                            <p:txEl>
                                              <p:pRg st="0" end="0"/>
                                            </p:txEl>
                                          </p:spTgt>
                                        </p:tgtEl>
                                      </p:cBhvr>
                                    </p:animEffect>
                                  </p:childTnLst>
                                </p:cTn>
                              </p:par>
                            </p:childTnLst>
                          </p:cTn>
                        </p:par>
                        <p:par>
                          <p:cTn id="27" fill="hold">
                            <p:stCondLst>
                              <p:cond delay="2000"/>
                            </p:stCondLst>
                            <p:childTnLst>
                              <p:par>
                                <p:cTn id="28" presetID="41" presetClass="entr" presetSubtype="0" fill="hold" grpId="0" nodeType="afterEffect">
                                  <p:stCondLst>
                                    <p:cond delay="0"/>
                                  </p:stCondLst>
                                  <p:childTnLst>
                                    <p:set>
                                      <p:cBhvr>
                                        <p:cTn id="29" dur="1" fill="hold">
                                          <p:stCondLst>
                                            <p:cond delay="0"/>
                                          </p:stCondLst>
                                        </p:cTn>
                                        <p:tgtEl>
                                          <p:spTgt spid="29">
                                            <p:txEl>
                                              <p:pRg st="2" end="2"/>
                                            </p:txEl>
                                          </p:spTgt>
                                        </p:tgtEl>
                                        <p:attrNameLst>
                                          <p:attrName>style.visibility</p:attrName>
                                        </p:attrNameLst>
                                      </p:cBhvr>
                                      <p:to>
                                        <p:strVal val="visible"/>
                                      </p:to>
                                    </p:set>
                                    <p:anim calcmode="lin" valueType="num">
                                      <p:cBhvr>
                                        <p:cTn id="30" dur="500" fill="hold"/>
                                        <p:tgtEl>
                                          <p:spTgt spid="2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xEl>
                                              <p:pRg st="2" end="2"/>
                                            </p:txEl>
                                          </p:spTgt>
                                        </p:tgtEl>
                                        <p:attrNameLst>
                                          <p:attrName>ppt_y</p:attrName>
                                        </p:attrNameLst>
                                      </p:cBhvr>
                                      <p:tavLst>
                                        <p:tav tm="0">
                                          <p:val>
                                            <p:strVal val="#ppt_y"/>
                                          </p:val>
                                        </p:tav>
                                        <p:tav tm="100000">
                                          <p:val>
                                            <p:strVal val="#ppt_y"/>
                                          </p:val>
                                        </p:tav>
                                      </p:tavLst>
                                    </p:anim>
                                    <p:anim calcmode="lin" valueType="num">
                                      <p:cBhvr>
                                        <p:cTn id="32" dur="500" fill="hold"/>
                                        <p:tgtEl>
                                          <p:spTgt spid="2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9">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1" presetClass="entr" presetSubtype="0" fill="hold" grpId="0" nodeType="clickEffect">
                                  <p:stCondLst>
                                    <p:cond delay="0"/>
                                  </p:stCondLst>
                                  <p:childTnLst>
                                    <p:set>
                                      <p:cBhvr>
                                        <p:cTn id="38" dur="1" fill="hold">
                                          <p:stCondLst>
                                            <p:cond delay="0"/>
                                          </p:stCondLst>
                                        </p:cTn>
                                        <p:tgtEl>
                                          <p:spTgt spid="29">
                                            <p:txEl>
                                              <p:pRg st="4" end="4"/>
                                            </p:txEl>
                                          </p:spTgt>
                                        </p:tgtEl>
                                        <p:attrNameLst>
                                          <p:attrName>style.visibility</p:attrName>
                                        </p:attrNameLst>
                                      </p:cBhvr>
                                      <p:to>
                                        <p:strVal val="visible"/>
                                      </p:to>
                                    </p:set>
                                    <p:anim calcmode="lin" valueType="num">
                                      <p:cBhvr>
                                        <p:cTn id="39" dur="500" fill="hold"/>
                                        <p:tgtEl>
                                          <p:spTgt spid="29">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9">
                                            <p:txEl>
                                              <p:pRg st="4" end="4"/>
                                            </p:txEl>
                                          </p:spTgt>
                                        </p:tgtEl>
                                        <p:attrNameLst>
                                          <p:attrName>ppt_y</p:attrName>
                                        </p:attrNameLst>
                                      </p:cBhvr>
                                      <p:tavLst>
                                        <p:tav tm="0">
                                          <p:val>
                                            <p:strVal val="#ppt_y"/>
                                          </p:val>
                                        </p:tav>
                                        <p:tav tm="100000">
                                          <p:val>
                                            <p:strVal val="#ppt_y"/>
                                          </p:val>
                                        </p:tav>
                                      </p:tavLst>
                                    </p:anim>
                                    <p:anim calcmode="lin" valueType="num">
                                      <p:cBhvr>
                                        <p:cTn id="41" dur="500" fill="hold"/>
                                        <p:tgtEl>
                                          <p:spTgt spid="29">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9">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p:cNvSpPr/>
          <p:nvPr/>
        </p:nvSpPr>
        <p:spPr>
          <a:xfrm>
            <a:off x="10178472" y="78371"/>
            <a:ext cx="1990961" cy="610766"/>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bg1"/>
                </a:solidFill>
              </a:rPr>
              <a:t>组织架构</a:t>
            </a: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1704" y="4047009"/>
            <a:ext cx="4425120" cy="2489130"/>
          </a:xfrm>
          <a:prstGeom prst="rect">
            <a:avLst/>
          </a:prstGeom>
        </p:spPr>
      </p:pic>
      <p:sp>
        <p:nvSpPr>
          <p:cNvPr id="29" name="矩形 28"/>
          <p:cNvSpPr/>
          <p:nvPr/>
        </p:nvSpPr>
        <p:spPr>
          <a:xfrm>
            <a:off x="445523" y="883182"/>
            <a:ext cx="4606768" cy="2792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solidFill>
                  <a:schemeClr val="tx1"/>
                </a:solidFill>
              </a:rPr>
              <a:t>来源：教学经费拨款，迟到罚款，学员捐款等。</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运营机构：班委会，记账公开</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运营范围：早餐，老师鲜花等，经全班集体大会讨论，民主集中制原则决定。</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会议招标：重大事宜，涉及采购动作的由班级搭建评标人及招标人。确认需求文档，进行简单的招投标程序，三家比价，以确保最优者中标。</a:t>
            </a:r>
            <a:endParaRPr lang="en-US" altLang="zh-CN" dirty="0">
              <a:solidFill>
                <a:schemeClr val="tx1"/>
              </a:solidFill>
            </a:endParaRPr>
          </a:p>
        </p:txBody>
      </p:sp>
      <p:sp>
        <p:nvSpPr>
          <p:cNvPr id="2" name="Rectangle 1"/>
          <p:cNvSpPr/>
          <p:nvPr/>
        </p:nvSpPr>
        <p:spPr>
          <a:xfrm>
            <a:off x="2110293" y="406191"/>
            <a:ext cx="1415773" cy="461665"/>
          </a:xfrm>
          <a:prstGeom prst="rect">
            <a:avLst/>
          </a:prstGeom>
        </p:spPr>
        <p:txBody>
          <a:bodyPr wrap="none">
            <a:spAutoFit/>
          </a:bodyPr>
          <a:lstStyle/>
          <a:p>
            <a:pPr algn="ctr"/>
            <a:r>
              <a:rPr lang="zh-CN" altLang="en-US" sz="2400" b="1" dirty="0"/>
              <a:t>资金运营</a:t>
            </a:r>
          </a:p>
        </p:txBody>
      </p:sp>
      <p:sp>
        <p:nvSpPr>
          <p:cNvPr id="3" name="Rectangle 2"/>
          <p:cNvSpPr/>
          <p:nvPr/>
        </p:nvSpPr>
        <p:spPr>
          <a:xfrm>
            <a:off x="2221128" y="3923122"/>
            <a:ext cx="1415773" cy="461665"/>
          </a:xfrm>
          <a:prstGeom prst="rect">
            <a:avLst/>
          </a:prstGeom>
        </p:spPr>
        <p:txBody>
          <a:bodyPr wrap="none">
            <a:spAutoFit/>
          </a:bodyPr>
          <a:lstStyle/>
          <a:p>
            <a:pPr algn="ctr"/>
            <a:r>
              <a:rPr lang="zh-CN" altLang="en-US" sz="2400" b="1" dirty="0"/>
              <a:t>交流平台</a:t>
            </a:r>
          </a:p>
        </p:txBody>
      </p:sp>
      <p:sp>
        <p:nvSpPr>
          <p:cNvPr id="28" name="矩形 28"/>
          <p:cNvSpPr/>
          <p:nvPr/>
        </p:nvSpPr>
        <p:spPr>
          <a:xfrm>
            <a:off x="445523" y="4632562"/>
            <a:ext cx="5373386" cy="1330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solidFill>
                  <a:schemeClr val="tx1"/>
                </a:solidFill>
              </a:rPr>
              <a:t>即使沟通工具：微信群：</a:t>
            </a:r>
            <a:r>
              <a:rPr lang="en-US" altLang="zh-CN" dirty="0">
                <a:solidFill>
                  <a:schemeClr val="tx1"/>
                </a:solidFill>
              </a:rPr>
              <a:t>XLP</a:t>
            </a:r>
            <a:r>
              <a:rPr lang="zh-CN" altLang="en-US" dirty="0">
                <a:solidFill>
                  <a:schemeClr val="tx1"/>
                </a:solidFill>
              </a:rPr>
              <a:t>班级群，各小组群。</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内容展示工具： </a:t>
            </a:r>
            <a:r>
              <a:rPr lang="en-US" altLang="zh-CN" dirty="0">
                <a:solidFill>
                  <a:schemeClr val="tx1"/>
                </a:solidFill>
              </a:rPr>
              <a:t>Wiki</a:t>
            </a:r>
          </a:p>
          <a:p>
            <a:pPr marL="285750" indent="-285750">
              <a:buFont typeface="Arial" panose="020B0604020202020204" pitchFamily="34" charset="0"/>
              <a:buChar char="•"/>
            </a:pPr>
            <a:r>
              <a:rPr lang="zh-CN" altLang="en-US" dirty="0">
                <a:solidFill>
                  <a:schemeClr val="tx1"/>
                </a:solidFill>
              </a:rPr>
              <a:t>版本控制工具：</a:t>
            </a:r>
            <a:r>
              <a:rPr lang="en-US" altLang="zh-CN" dirty="0" err="1">
                <a:solidFill>
                  <a:schemeClr val="tx1"/>
                </a:solidFill>
              </a:rPr>
              <a:t>Github</a:t>
            </a:r>
            <a:r>
              <a:rPr lang="en-US" altLang="zh-CN" dirty="0">
                <a:solidFill>
                  <a:schemeClr val="tx1"/>
                </a:solidFill>
              </a:rPr>
              <a:t>, </a:t>
            </a:r>
            <a:r>
              <a:rPr lang="en-US" altLang="zh-CN" dirty="0" err="1">
                <a:solidFill>
                  <a:schemeClr val="tx1"/>
                </a:solidFill>
              </a:rPr>
              <a:t>GitKraken</a:t>
            </a:r>
            <a:endParaRPr lang="en-US" altLang="zh-CN" dirty="0">
              <a:solidFill>
                <a:schemeClr val="tx1"/>
              </a:solidFill>
            </a:endParaRPr>
          </a:p>
          <a:p>
            <a:pPr marL="285750" indent="-285750">
              <a:buFont typeface="Arial" panose="020B0604020202020204" pitchFamily="34" charset="0"/>
              <a:buChar char="•"/>
            </a:pPr>
            <a:r>
              <a:rPr lang="zh-CN" altLang="en-US" dirty="0">
                <a:solidFill>
                  <a:schemeClr val="tx1"/>
                </a:solidFill>
              </a:rPr>
              <a:t>文献管理工具：</a:t>
            </a:r>
            <a:r>
              <a:rPr lang="en-US" altLang="zh-CN" dirty="0" err="1">
                <a:solidFill>
                  <a:schemeClr val="tx1"/>
                </a:solidFill>
              </a:rPr>
              <a:t>Refworks</a:t>
            </a:r>
            <a:endParaRPr lang="en-US" altLang="zh-CN" dirty="0">
              <a:solidFill>
                <a:schemeClr val="tx1"/>
              </a:solidFill>
            </a:endParaRPr>
          </a:p>
        </p:txBody>
      </p:sp>
      <p:sp>
        <p:nvSpPr>
          <p:cNvPr id="36" name="Rectangle 35"/>
          <p:cNvSpPr/>
          <p:nvPr/>
        </p:nvSpPr>
        <p:spPr>
          <a:xfrm>
            <a:off x="6832670" y="421517"/>
            <a:ext cx="2040943" cy="461665"/>
          </a:xfrm>
          <a:prstGeom prst="rect">
            <a:avLst/>
          </a:prstGeom>
        </p:spPr>
        <p:txBody>
          <a:bodyPr wrap="none">
            <a:spAutoFit/>
          </a:bodyPr>
          <a:lstStyle/>
          <a:p>
            <a:pPr algn="ctr"/>
            <a:r>
              <a:rPr lang="zh-CN" altLang="en-US" sz="2400" b="1" dirty="0"/>
              <a:t>社群画布总结</a:t>
            </a:r>
          </a:p>
        </p:txBody>
      </p:sp>
      <p:sp>
        <p:nvSpPr>
          <p:cNvPr id="4" name="TextBox 3"/>
          <p:cNvSpPr txBox="1"/>
          <p:nvPr/>
        </p:nvSpPr>
        <p:spPr>
          <a:xfrm>
            <a:off x="5818909" y="936912"/>
            <a:ext cx="5687915" cy="2862322"/>
          </a:xfrm>
          <a:prstGeom prst="rect">
            <a:avLst/>
          </a:prstGeom>
          <a:noFill/>
        </p:spPr>
        <p:txBody>
          <a:bodyPr wrap="square" rtlCol="0">
            <a:spAutoFit/>
          </a:bodyPr>
          <a:lstStyle/>
          <a:p>
            <a:r>
              <a:rPr lang="zh-CN" altLang="en-US" dirty="0"/>
              <a:t>一个社群是一个“有血有肉”的整体，“灵魂”，“骨架”，“血肉”缺一不可。</a:t>
            </a:r>
            <a:endParaRPr lang="en-US" altLang="zh-CN" dirty="0"/>
          </a:p>
          <a:p>
            <a:endParaRPr lang="en-US" altLang="zh-CN" dirty="0"/>
          </a:p>
          <a:p>
            <a:r>
              <a:rPr lang="zh-CN" altLang="en-US" dirty="0"/>
              <a:t>当我们要运营一个社群来达到某种目标时，社群画布为我们提供了很好的理论框架，确保我们不会忽视其中的任何一部分，进而帮助团队的建设。</a:t>
            </a:r>
            <a:endParaRPr lang="en-US" altLang="zh-CN" dirty="0"/>
          </a:p>
          <a:p>
            <a:endParaRPr lang="en-US" altLang="zh-CN" dirty="0"/>
          </a:p>
          <a:p>
            <a:r>
              <a:rPr lang="zh-CN" altLang="en-US" dirty="0"/>
              <a:t>清华</a:t>
            </a:r>
            <a:r>
              <a:rPr lang="en-US" altLang="zh-CN" dirty="0"/>
              <a:t>MEM</a:t>
            </a:r>
            <a:r>
              <a:rPr lang="zh-CN" altLang="en-US" dirty="0"/>
              <a:t>是一个非常有活力的社群，有了权威的教授，优秀的学生，健全的社群平台搭建，必将积极推动国家的工业产业建设，为民造福！</a:t>
            </a:r>
          </a:p>
        </p:txBody>
      </p:sp>
    </p:spTree>
    <p:extLst>
      <p:ext uri="{BB962C8B-B14F-4D97-AF65-F5344CB8AC3E}">
        <p14:creationId xmlns:p14="http://schemas.microsoft.com/office/powerpoint/2010/main" val="3541023449"/>
      </p:ext>
    </p:extLst>
  </p:cSld>
  <p:clrMapOvr>
    <a:masterClrMapping/>
  </p:clrMapOvr>
  <p:transition spd="slow" advTm="503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 calcmode="lin" valueType="num">
                                      <p:cBhvr>
                                        <p:cTn id="19" dur="1000" fill="hold"/>
                                        <p:tgtEl>
                                          <p:spTgt spid="28"/>
                                        </p:tgtEl>
                                        <p:attrNameLst>
                                          <p:attrName>ppt_x</p:attrName>
                                        </p:attrNameLst>
                                      </p:cBhvr>
                                      <p:tavLst>
                                        <p:tav tm="0">
                                          <p:val>
                                            <p:strVal val="#ppt_x"/>
                                          </p:val>
                                        </p:tav>
                                        <p:tav tm="100000">
                                          <p:val>
                                            <p:strVal val="#ppt_x"/>
                                          </p:val>
                                        </p:tav>
                                      </p:tavLst>
                                    </p:anim>
                                    <p:anim calcmode="lin" valueType="num">
                                      <p:cBhvr>
                                        <p:cTn id="2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CCD6AD8-E96A-4B6D-B223-9AE7D57D897F}"/>
  <p:tag name="ISPRING_RESOURCE_FOLDER" val="C:\Users\Gomi\Desktop\简约大气商务模版byGomi\"/>
  <p:tag name="ISPRING_PRESENTATION_PATH" val="C:\Users\Gomi\Desktop\简约大气商务模版byGomi.pptx"/>
  <p:tag name="ISPRING_PROJECT_FOLDER_UPDATED" val="1"/>
  <p:tag name="ISPRING_RESOURCE_PATHS_HASH_PRESENTER" val="c6321034e28fa64e49fbdba720847d85908d184b"/>
  <p:tag name="ISPRING_ULTRA_SCORM_COURSE_ID" val="8E397062-9933-41F7-AD72-E36D92D902EB"/>
  <p:tag name="ISPRING_SCORM_RATE_SLIDES" val="1"/>
  <p:tag name="ISPRING_SCORM_PASSING_SCORE" val="100.0000000000"/>
  <p:tag name="ISPRINGONLINEFOLDERID" val="0"/>
  <p:tag name="ISPRINGONLINEFOLDERPATH" val="Content List"/>
  <p:tag name="ISPRINGCLOUDFOLDERID" val="0"/>
  <p:tag name="ISPRING_PLAYERS_CUSTOMIZATION" val="UEsDBBQAAgAIAHa4w0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E0W20iBzn2SKSsAAKVOAAAXAAAAdW5pdmVyc2FsL3VuaXZlcnNhbC5wbmftfAlUU1e7Nh2srbZabSqiDJ/IkEhICqjIlHy1RARUTBAhQKAaIs4IyBCBYGstyhSBkKgM0SBF5hKUMZBaa0ISJaIFpAFSTWKUAJGEKWS6CWrVDuu/6//vXeu/d7nEBTnn7Pd59vO++93vPmfnnN25w+eTRasWmZiYfOK71RtlYvJ+ponJu2MffmA44vMF0dHw6514lM9mk7pu86eGD+9Hf7n9SxOTBuJizZ4Fhs8fHduKjjcxWXLT+P8ddszVKBOTHe6+3l/uSo4YG4ohJkSjYV/DPrP6aenXP6/eTlopPN/p8gPj3ge2tDPvLL9+8OKloPdsrqzbeu38vz8M2rYzK+/Mxg9ONX269v1fUDTH07uPEZjxykFcwtTFhDujF/Bt8utEFzdnF5kwojH68Uhjd52X8vssROdMhxzD0Ch4ptCOyXs3mpnaIwZmJolRk7CnJ+8tcFT6IUmFvd3GY6PB7pfzvkJODskJzYOfGg6c1Pq7Hgdm6uR6Xf2g8YqTyrzcJ59ExBkF+Lc7zTVV6iEEBb9r+HQMdm9Zx+XQdwx//qRCAkouac62MVVFTFC/8dDg54iej1AA45/1GWGgTEu8OC9Y9Ys97PKTlm/USIBENplHTL0STpFQamXilkjNI1NeApvbCmYyyble/DXsljGlQdCT6CE/5CTLtXPikSnhoWlEa3I6L2w4buKn95aa7xI0jhEACNXFW/1M3VSwI5+NJoz2Q9TD063QLJqV7qEVrFgwO/sDogdTDDXwuD3Sl0mbupW4KMNK3WDlMYi5Fr5DTvgcoZqrySKnenLPSxTVbbJHOJJ3bxsWaPC7ye8Lx2uAmYBlIhrsdM9S7d2lFk05pGXY9hoeGztEZyTr1UI9V9FV4o/FwCJg4y08G3nFzuSZdmHaAztiEa7sfTMeq5NdKsC0RiKQpYKENetLmyUKzwqRkq9cXyoqxjbx+vHm0Bh2q7SVOx3gNfWrA9uSfXYifDebo/BrWk1kktofVGHZQcwMMrurtUbeZBD+ZEd7AaUUAWkLXJ4t1OfTcfikHro3ty12DzxijpQ1M1o0w05EN4OTWYl4OAsr1QIWYQXm0aQvReaK5LJP3R8PspqSHhr6jc+W9ANjlKp9+FImmKfGw1gEUBpdHkKZCQTnKC3Yd+LJWlYDmy3aJJLlSa+5d+OqaEB2BOFIfHbsaDVhqSPTai+GbPDwT24tvTSgaX/rh8TBW3lZihoryWZIV0bDkT7pu16mEtGjtK5baU1hEB4bdFmh2/Q4hDLms+acKGfMWl1LLEwjejW3H4dn0VKHWBae+CK+F6/flgM8bq3eN5CcPugEUG1i31a6dury6hFkIvaXWVhlbvyF4v42IJeO6zEFlccZyeTQQQIof7XBad2cEsYk+PRPivE85PvibwmOsvh+NtB0S8+5rCnchItY1CCci6UIoosknTJiBpZ/JK1YYIQHgEWHCptBh+ipqTpVeGBVthTI3zPMb5sYzMFugXXHkpP2IqYtygWoJiP+aKPOfd/AnGqV4BNegmqTTEmwTBotiue0RqO7EzAwoyrDQwNyIHfBTEsBdvB6IzhEoXsQzbDgsUrs8vbuG/3M7XFIE2EQB/oRAkAl1sjBnDnSO+xiwYNpyCCftp9Bla6RbIV1K5BXwPLOs55LBwiHXYetWLFr+b3JT9FTGqnaWlYtCt+nTcgxT0H7ITr19NEq4VduxNg6t/rDBcrI8YUGMVKSohFISFtj6mBh3vK9+Bud4CVxX3aCl7GGgKKVZe93LUhtsiAWYrPvfV3TXgPkOtFhghyij1Pc7dYcovxnLSRToXqsNF8QQibSgDIyf/swv7NsE0+NxdQQPXIbCTp2v2xjJm3kUBExPndo5u4mYeq4KJXlxJoxghdnGQZ+3AQMco8SN1FC/5c8WpuMDgDzKDU8hCqkGWyHWi95l1Cz2lSDZTZA1NIJ1px5euuRK1+vZHOmRcXGuIiDZ9Ik/WB+LMzS1pdMlH6tUklbLSPvF0f25VjvD7F0RWyHWeIe9imZMEN41h8KTxx9MGcZWhqT69XEmeZhTeajs5B2RpAAz7Q25rMNr/LSwn/4c5kx8S2cv9xkCQBh/GU+nw9MNu2cv+bYJaAxA/7+b+T7RoAbq3Uqql5lPGTyn7j8G9qHRiLv/Wdxzv96PwCeNjEYz8cwnv282NTa+sKCCx9d+KT3dssio42fvoPpVfxIxuQ9/xnIUoQ34dzt72+fOZh4fN7kZ3OGXC5PoXxnbV2/fZ/3Bg93I+DJj86eOV65z8fHSOmLNcvyIL2jT+ax7Wys75VftLB4btnbu21XY1nZPI1zZ7ZS/rC6fNlT1J3cXGNXvt5sbY2pGuhBGjlv2+p9xf8tyH81SLxYJaUykzUTbOjwXF+zJUN1J6Yz+X7R8HFU3A6RJq7OLXrA55XRHXBQuGXqsxv0YjecWzSuB/YKPG4OP/swg2e97wO3pAvwVwgV1MDUCwNBkkEi57MAz1i5l9vpV10pJlS9u8+uf7sfDTtd0P6KMOdpNIZx+7G7mW1PwkxB+/bXT6DbwBJolmFOC5xpOqFV3Hbhm3eXu7NbDpINFxusBLxxcSm4JLQqPrs6CrMckwBvhb/SwU1bs5j08FdUCfZ4pR+tetR+Bvo66yrvs4H+CbkNhTw/2rn7vq8ZrViHfGRsFk6uzQeKj78uQaUfadP1XdKVQW3/dEYWXm6zyK3kDQmW2+5w7HVjOQc7nt28w/5vSDjFlfyTPU6C/z/QMw9cfrp4x+u+Czq7vII8Yh7z9yCuayoK/oir/PsBQbRfKg26Fv2tddH2rqdX/ghP8WRgITD2YGX3hN3fs1wK1xxrZaz9W4CtuaCsv2+1tt/xH87wwivA+X/b65r4XvrWv+0fUrIOl/e3gojox//hDNYh7B/OlPFw/2RtXSXX+k0P9y3gPpsVEYWCR1N8wyBAlmLDN8j+TBOHdy6TRaFXcN4QthGM2Xd8KPvPFy+0Sn22QcIDx42zbf7Mg+g1HYL++fa/pBBlxWuWlBolP9Lz2U/v4ZbFc+O63xyl8TaneR5CVTf9nBvCLdi2h/C/Pj8ehUaqf+uHlJ4YqezflOGp1ygz+BtiqrOnOEHNBa+H1pikgW3ZbsyJk6uWGvS75cL3jI+pvu/XrdqY/630TgxBeUtEhBNiONUFbLwsTHgiGc7n4HA7ydEdxbtfBywDhtot8FuUTwJWnBeAcZaE2YdZRkcO+9Tv4NLtS5MfPdP1WSAyafe3vQZfvi4z356aqvjRM+lzieQAaBsdLCB6HFJstFo6cNSm3G/aTNZny4vDjD9B11mxV8mULWtVm6QbmnybutcSC/h7asLsZXEMCcw3txXM7WNjLOM9g9eqwhVuOVNlh1ehCUedSgNah17JNxiB2rULgeTmgAPOLmttt4urQGbmIX/0nHtSloHNnip7xsG4yw3LtaUy1pAvFuNHSi1OGIDLowV55q5xjMMFU2XgVdKiZlB4m7ILKxUxMDCWs1v/aPu28fVcJx/FyrK7nNbsNBZ2n3arZXQNP5Z+lMFwlG7odpKxpVT+V0ddX7m4mUL6vCwZ7Yd3isgv/NZGAJZf9Z1w7iNmK9ZypstqfOmebA7dUKX+LG4ZIACcRKlb6EcsY2xkPgboOdKGMF8QOW0Lyw0CF0pUjlnVNrZ3N1VMhDv2S2cH7NmYdIhvd0LHtqOlr5KSwN8vE7AatI5MTwV4lWlC9o0WjH0P2Igmi49w8wYxBbSotBqAHS+t8ciwHRrud8GGx44tkLSGSzxZsVAe8HsWxstNKBHZioq3VF7vDiGzuWqekiN1n67vrjhBkDx+FcqtHdl7sQ5BeXnE+Ipu+qdnSeC1Zcc4Ta1Ye7YZO1RuiqZEaZPhnDZcbKMnZdyzDgWw5VEu4qgSaV52/Cop02h8VdL62vIoFGCI+Yb3Qo/bIoKirnyMpoDwrUFXPkVT1oC2xiX1tKyNVtHrbKDCVUmTUdqgLFqtcmtdKMAQ3hgEvr17U8Vg2jWYfsLN1o0i4T3IHy2I7xKQkDLKz0HqrjuBr7JwilsTkEvgUQ5JxujbOG2xGTvyKadyfraTbId1J/pm5h+GwyzZZhyCjAa8dQ/4NcSDKK5CIJ0j6E2e8jyJU+CktyWcHtlnb4jSRvAp1LkcJd+JTjB3sL2vaM0TvFYEjNna3qF/V5mvKP/NTrJlUf5WVQOj0V4thlxoIKC/u7LNF+/ch2tHTtrgayRst3E6w/ejgiMszFdh0jwt2SrGls2L7U/ysOXFh1L1c263E8s8M2t4sLX44uLoPkl8fSaoFf+2vHwL8p8Bmfx5MXSwHQBYhj/ivPaPtk+eVlA7Z8eTmCny/J3e4oWcw13ZV1+2r4SmPlxsCu2cfdTh/9WyvKyb27oOX93HCvqvXMK92fDrvcbbXdBOQw0fYVzRLVSMGG/X1Xu64kt1WqG+I9WyXuRCVd2+lQHXPMzyscSLH7kSRK4QyxNPLg9xpa7i+G5phJf9aMa8NRQIJp5TTTcz0yYm7wdQ+AekafKUSPTV4qzmjrEjGdJLJ44+WPhc9k6NBCqs9hKfNw9cIVlCq/J082ltv3oi9zz1ueAgd/E+Du+ecT1J4ct/k+vG5eTTHDf1AzZsNyz49vYXObFELEnpVbZP/vJZAAnBaeXx7lZJs1pBLycDo6CSeM9Rrelu4S+GKTcCFn3b/2U6Fc94BfFjxfWpQQs+ElIo4iD+aiXq5cyruq/qjTeX6oK76x4Zb+BxpbluL80W8SII07lJjDKwz+w7ULjA9HmXcu/0d05fz6owFAj/kkONxZMVGa687TJDToXLJHiPXCRnWhTbR2y4/YAQpZ3owgmCmixjHPgw9eihUhE2/exUjO5xjGVE/pRBQa0fTzQkJ8zswUS18/qC6DB2Td8nPHa4FdTwT96m8Cju41u8oPukjYOxMhQVRdDhyR9cO7hlRNiJmCy56Rfo6b7mzqnhfHl0h2cMhR3CmzZUeg8eahkdYKw6byJ20UUcRFBHn0oO41C5kXA2CFm194rLout8wnSjRCGJVeri+V5JIZ3bLNNJHlSN2F7uWFsw5da9m4X9ATDHDe6Mi3m6VHF5adqTwnj3LQTK/TkVdsfzcYGxB51F0a4A/fKcsx/tB7gEO2bStZtY7y31PBYy8+zmUiYdnDQlPkKWjuE4cyvNrKSMuOB7Bkly2GHcVsuiCiphzuAcnSYlKPM4OSnK0f9yApLkkbEFpn0aYLWIuhLRDbxI14a45uY1Y9F9Pvn3DoAjVyV9koM6COZjbYxjKGcczJXHhcKSXnj8crVd+R3gd6WpCk6KP5OaWiwBpeRXr0Dwstuz+hZs9ysC8wW8/CknZ1iupGQH5UiSAN2pAUtCg86E36ID/Z42RsAyacgPy21WCbwXFQFcOW0M39YC8VicCpipWMmT+POcD7R6UmOmw5jiMXdFezErnj34PJW0HWQNeZd9HBo9uIxE+31XJi12h2jmE0yTobIaszOgjOb5WIIW51WvPH23JSWaUXMIDXCU21WNi82S5lIny6zSehV1QD8VaYay5R0ShZ7z7sFBPGnKtbVgPyjpoiPT50LB80ETfAd4uCrfHr3CC3kkZUAhhhiQKu4nM3hN1YPr8Sq0bjAl6LvwXuB3qE/Lz58lrefRgFuqsOG7P0xAIAs9xx9Aynswmlxal9suYfVtxAvV9rFoQLzUQ4hPTidt6U0UFVOOXmRoRu2gHlm4NSSPb/MZjFECABGWBKht5mP8efeAvD4BJtivaURdiH+eC4/3ZtNw2sW0glRPQnrP7GezeD0gkzbRXsji3YUIxpuUHfI0+TPpcPVycRX59E6YJe52MiiULF1Slld1yYw9+9NC2LMqCQZ5jZGy31EQxZxyCtxrK2PeS8wmHe6dcVDufD4M3M1w/jrnAWfVJh5lwV3gni3IvOyxqnvSukxalHmZAacRgqo7hAHkLI+OAlsxM4CIe7OBs3mUb2xFtoew+MErQK50A91zvEUGEgbzxoh5+Ue0HdzwFz7cgbLM9sgw3sv4qrWg2YhRfhdIsJZD4XURv/V+jigcLcgm+vRZ2Ys8q8fWiR64crbLa9CmCKfx33xZCtIGXnsOXag4hNQOX6oDthkGYC27/cCXG1Mfu1BBzOgLp567sH97RGgTOG1LJZ3gFkqH4FF9u2yR+XAsVQRenGGT/o4Dz0EUICTOA+EHDY4F62t0DZwSz6B34oJEM8sc0113+l1G3q5Jj75L9/ZDPdrFDAaiLCUrZctBAqIomDXtRoy1v7+VWyZYd/aRMT2rvHjmL4rZ9jtHVthLH1vIk33ePKrZK40ne3Cr5GE7XuTnuBm03vpAHYTpUjnXKZl8kRqTqHCdCA7x//RETIpAwH39cg70mzq/T+seY63UIaoO3oHA55l2PGB4qi6p0PZDLyi86EUYx6XnwzGRhf8KvwPX3ISThMxiyIslqU7cKi11WGwwM8G2gjLT3TAvCj8tT67plpNsP+wwzFFXNDrJ8ReMZqBU7Wg0b/l31ROKxtaX8z+9ezGUcSy5VXw/AI7pzqne+WJiF9ON9y5NqXqNlPdquo9y0BvmQkz3f0PFcXd3BEElyTImb1O+18zgrXSdNP1djwLqmCZbGp3m8IeFa4X6uXp926whoSdM3POHDoVZW6f4EZqULqXUqdrX7MWxvzkzCh/in/iD1REE0ibOcp7usR8/R+R14b2NDH+6sRuAsJYum68cFoYhAWeLfeY9bn74zw2eSo0r/VuBAV4JE1IDw/rZX+xhsROnDdPr8Iq0F40kTZm0+lSJQ32yVwGbj7jeFaGA65VwU3m6Xg21TJvsuUfVcKiDgjiP+SJlSVNcAQ14+rZQNya0hOyOX1O0uI9xp2RpvU/clyXxnLA8Lxs4VtXKnZmKhqsHggsvqWB8DAI9UxmQNjJ8jzff3d+/dnAFZaI+lGxOuBB++/HPU1MtjU/8I+fuXb66fMCfxb+PQ9ylbx0hPH5J0Q6BJAT4jQND7XkUpoet6Y+tv+dMyXdxMMuwGDA0sREiIGrZbeHmFVdCDdOstIGaNj2gSLZuNC7oPUhUnsfZPs7MbND4OtRzcQqLhpGkxb8yOkY3b0SgIIk+sQVjgeJs8dEzXW0NY1tzi7KE4cAKE79YUtYjw4QjSm4tAHI2uvUlM1LNrRvthMJglWUnN/E1QdC6XFrCHtK79jIy0wUoIFKqJUcvTfn3oxTZ7SdRH0hEDem5JWyzWzvzsdntFw0rYWq2h6P3vhxjZJ4May4sWoHgJINC/EoGe1zGV4YOD7mI9ybivyxyjm6FmTLKgFwdj0KWaMHV+c4gNUS+mzsBEUREfS9Wuwr7w6Beq0+P0m1qaS/EZa9AgPaQkxblZFNO27YmW0CXhYUOO5EWPwTzbo0ng8LyF4umFsQ1MUf3blJXkELtTu9KmgDHcTl81qxbVT6ViLRz9L+37mXvDhukug/wkIlpCeG/1kXakbN+C5/94euqzJKa1Umry7cZqEVhmsw4sfTD5klpTiXx4bDOrmwzxN3ZCCtfJxL1ck3W4eZw5vwgPHmq1jwMUE7yzSugnCr/9Wysz90WLJCZvj+cwaJ7c5sG0gcX5DUPJAG+5N3bb5O0MCfuAMlblCxbfsA8Bv+wOL42t3UQKoguGh//OE9dmBrwOPoAYHNYE9f6xWgwLlhvPQFmkU0rZR5nyKYtvM12HB0Ws6iI5COClB9u12i9OcBYFsxtugXYrS675BdnWea9iuPUz4tjSNykK2XOvmJAvvx+aswSVUQ3v0sR/QXEIetlHD6gbfXesbZVfQS9wlH+a9iWV+NRGU1CUAq9z77oJDDTu3vtCwFpwOVuxPlssOlBJm2r2POlmzKt85Rn/g8NuMZKbqI2Jk027GNNZ4ujPeGysD+S1eXa+af0kfq5/qVJq03UJOqEpibmf9ZKLAE/ccsUqntk+Hk0k66fgRLG+gljj47EpKz+olUDlka7wwUqM/krS2H46YFoqHElY7yn9umDyr+k3KWEZ6ckp21/hKrQQr9X+fTWkPcxS0VjZ+EfDH/zS/jyo9H7r+7d7XfovWXzY8DrCu8yLZhYC1esHQ2fSogWNr3GoxJitxbxs2vnxCeJI2VW2v2qv57/CnktJpOmvPYGpJNZJi0tEFBS8Xr+r8ri7ASMFdGeeB55JW0TCrPte9p+IQAhPfB6B0f2OgMQ6h+A7n9mehn4myuiB//ba70ubzv/MaKnE5TZ/ad+RgEzp7cjj5e+pfyW8v8GymPnaU8i9VORkaJA6tyvDrI+QRJB3ZzeHk644NmXMqwsvammeA0vhM/eOHVwCGfMH8G57YN6CuEpZUkfL7rpr/3y+AHohxoH53wraSsPsOlV8K6YryLGD4jSRrFWHlf7MPta+XTzUNiwE9sL8Vfyzdgs2kE8OIs8iFemMGdSMvJxg7UumeTU4jH6dlQhdMBO1ghhm/H6b90JKWXfVkhE2QlocoIonKVYo37cInrgb7zFcCsaprxwc6NMBGkOs5T/+jeCHpXl0pCdNvgiHCjEWuLvRzZMFmEZ+bZQC54aTX7XnjPNY58huegnA/THH0iNhX7ElKKpIS2/Ga9BPvF2XlRCTBWvzWDzdKIQ0ZKra9TENMrpncP8abctTWa8xoBuR6KbofSo+s79HzoZO3Pni0yKTUyg2KZsk29P/l6cedk6Sh9qPFuUiwLJgxHIzIsS+RK/hy6LSgCbZAlOMMstDxsJ6apkLL7bniNo0M/F7hj4G4c2RZ7Y2Fce4nvDmUz0SETpolT0nWbqGolkX2tR9CBovd+FKmAoJAvXE4jDH+2F8WYobEueMrawgV8p+GvUDNXT9oNkKJMc+v7R+AsA79a1oNNImGGRCfDlCbHXwCdYG0skBiNQh0yIWrPvx7/GQ3ukoSvFpK9EIsbHjpKA4YAty1yyKYk5CnuoB29oK565LpPlL2BhfECFW3pcCPye5Mqwbqyms6z8sMt4+KrTO8nSiSohkqQ0k1ISOPQad9zfCZpJq/U4wGoDePCc7RB+iy7mHXbNLAK48YgZg7Hr81H7Br8hiSDpkT0PYDx2EyjVsDI8aom9su6stW1ALgUFVOdqAz/G4fugFKk5S3rNk2l2+K8xkwvKPC98m6jeUn5L+f8XyleAe5kEDTudoWlrjHndkOfk3a8kC/5SzUpOWWm+xiM/GvUn9DX/qToeCnrfg/KntUCbwbaGfStGPx1DMT3/06CisYQ68d9T0lsUMOeqmXul3uRX3cDmWz9cLZz9wGOqh0iYHA4OFatfO0kzKpVX8+rZI9vb6Ctr9Kt9Dbln56Wn73gF89m8klElf9Bzt5v3Jcf9j24d3zbvmvyEV49yzs8Hh43slbudkEZfb+17S+gtof8XQgInRE9BAAw/0Z3UqXxkXLTfmH+mc0dGiS7FPw6VNgzCYgz1SSqh/47xplxyO6yCR6aGvmnXWMfeWGjlCbAAwazlFZtOeBUoW3ZUNg7Cbt1R8uHpyeklrh1Pt88Mt4eS2XecfN65Hk4Yiu8QvilFs2wFwrjvZYnEdxjSCIahzl35+OxUifuAnJ6AVSkeGJ8oOaizZ3zIxM8ohVB88ejqsk9Dj+p/+SyAMdIiSh5IRAMc+WmtWuelcM2zW+8t9XzGdVImdqSqHnCCclPgf5KZPYwk0dZCvwyzl/gtyqsJcGpkCPbX+B/ITzDeI40EpSh0IaVHLNM1EzdhoIOKZHSpKGpoq+VatdiJrqenmvlO5BsqX4UOuI81jS8iFhx2tYQSN2TSSNvx6cXYaTNpyzYyTn+YmZrNI0dOtcy4vOmdxG1IUlw0YB3IDXU1m2abdBvMKyY5D9jFNPJbbtr59pBoNracOHxu4WZ7TieekZdaHFU06pqv9VHRt/lRJLxHdCGwwoDs0c10n7EhXicwJE1reaIIibbacobww5sBZCie+jgl7qBdqJNXPuaqD5WZcwQJVZKBaFViVGox+2wezmj1MsBJlFuG3OrYbEWMtMB6RpCl2usJZHYLVx3sNa7d9mYIYpqBfj0o7aORibjahG8at/nlkWzW4tMHP7qWahbGLZFYIHjZxPiKnYuqDNbj0PTt3S7EVsghRez4v7hzOJaolq+lg4kphTP1JwbVF94M5vajyPV+xbHRO/LzozXjVAYJDC3hCqbaJpx/ZFCv2PhWXoso9Ti55aPjaOR6y+jRgnlVcq+D0+kYSzmdbid196tOzeXtPYjPdWMmVJLEm9ClyjAYC8f7GzCPx+XRoA2ofVe8zwIsylb6bXEjJfDuAX1jXabDhpddCy8V5Qj9r0HSyVYVXZwJdgOZvZoTS5Ze1DaCpeub+ILYXLxH7gVlCCzCr3Yqto8TX5AgcjMjxg4oxOvYHdQ/Bblg1gJBr3+bp94S+t9MyBf5C0GrFeq1HfXXumYC3+7TeQvyFuQtyFuQtyBvQd6CvAX5nwty17ihSY7a6S2+znm1o/iycR/lo3ahdrzDf/OyPCubxjUutJftr3Q+Ow0NZ8w+ypqBfILwhixxWdN4+aJZ8OX/wg3GrxrGzBr3BRuvM/m/tvGiYe66zPkdy6kakRUzWZ4iTJmoS+qQPbqcYenu5lZfHNntIg1LszSaW0Lun+jdMAmO001UpM9V9Lf18ZsGokcjLVJWuOnbR93rMIC0qerIjmS1QBhROlrJVT1mVPONXxmeHjVuJOIMi2M/a+3jS3endfsP7GuyFK1TbOjgStMx/ZBM3bOl+h89bwRSlHUwatFclw8sbmdtmPp05OzpLChhIqserXNNV7qaEj0VXTfUQr2uv0Y67jn1a2C95wx19hf7iOtHVQmcRF6Cv+pizlinbqqeeXAohNBbL8MJ1zZPrBxKlBNm2l3h/KJQnVW2YJb4a0PSJ6VcvEEY7bkiu6MiYUfFyPwWPjwUV3RQ6NXVP90Uk92aiFx/aPFzUl0LZlYLZ1k3byVdJ4x9s9Ay+Q6dtA1dirImzGakzz5L7LBIWstPW0TzlMbgeWERoCwUK7seoXlA1D4ot42c5glGi8ZYbamRV1I5bRO6OKHflFfcamLDdQys3xwu5KGZg/KmwamSM27TQd+LKosNwg0uVVldMH57TxXT71UJmyk/SPXi9M9u1FdMXc+ijVzZh0yDsbmnEyAPlBtNh3s3+oPMqrJmB7+kMzbxG+riPI9C+Gr6cc7QelCGQte2zRd0vj5oOKDVtXNf2f5VAol6z+Ae8iMcfoZvfAtCIe7+sYGZrgZiHn8Pg2lgJZ3QpgYjerQtn02se6VV+3B1euP49qlWaJB6dHtnX6+U8DGiJ4/lf7wudPTK/pCI0UiWBWImoNNOVo9ZVMjAmCbj0wfHCpyjARtA4ayNTp1WqJ9r5Eu47LBIAa/TJzctm0GV3z/ajlzpSBlqamdkRXdhdxE7jq+TGoI4yZHZ/sPczIhlEFWPus4fFruLmwiRebQn37MQKdePgpIOg+VPrl4pXplUe2ymqn4ImNlX7jscSXF0arJiOVWPtVs/psvzimCsoGZZt9yuispu3+k1bbCEuWq52sRknML4+ACfSdlfe2IJuSptGgj9shqml6EAQ3db9tf3OdZCf6WglkR15D/RVXUm1kcjd1nAAYjg4HkTONXdDNiuo+mf92LfMyhDl0YOh1eWnjI4qWPuPlx7X+HWsgTR80lO1vTBoXOUzzBN2/1omqPnR5LuH2tWKBpwbs0aCwQaFhGxgidEXiONsf2b92p0l8Cr2auaCD49fTNd261EVQJQJuFcEckb6bXRGBABMFWUKuZXr+rSDGM0qAelsGDY0uCpts8RsvCEoe27qPztmHKg30fHB6gWAaovCGef/dh5UnpUjN+xx7lzoyo02xmI2NYJASm2XHDNLGNYnObGUc2j0T9dKUaPN0IOkdvkeVjLtUJKvxsl0CETpuIEkHnN+zZPPfDvhcnCp1v6nxO53q5zYFZUnYAYZQML33NVHbqdSVvNRcy0mDBvz+HgN5M5A6FJnkcDSmWMaw5bnNb3lRebyeJM+SGdGlxfmfcqgSMzsexXjoIxtG6PIqGezDZEHjZX8XSdlB60e2jXlDL5wsfXjbdo71G1PLLPcwLGDGtqfB8J+mhK0LzumHYO9We+/guM2rizmTsXDgX3p02WWXXMDgm1Q/0aAb71Dmr8Nyv21fHf+Q10SEy/zL03vmHX2H1Oqzg+HLJaep6/1kqq7GIX1vCVlBkKHytuQZceokpgh9iepje3G8Ptw5b4Xj7W9tQXiDtdcUOzyYxaQ4TuGnNRDPAJ08MpQmjWUUX63ir2ByYn20nC7YFawWQVhAf0V8RM8RR8vYY/FquAn2okaFLStfIx487ODEnZd625I6qQqumn2WDeRZIrDydKPxbMmSPt5yjmrMuRzqXEWvEE/U5DrjYNkWn9e3cQnHhzd5/AUbi7ih1RNe3L0vd0CfI0GSMP6FdPHDYxaXHQK6B6lK590j0fGeG9iCahIwGOvCySu3E37B4VMDlfEtvH0l/CDNcWpBVoVqe2jgUF8Tmo6wHRNlRhSCIaub4vmAVTMeLTnDLpCWs2lgprpeMrVcNXSwsc/2DAmhs5Un5i1BB9U0fqD2hdGKIHlEtBxE8Mg1WyUcdF0yEgFgZmfO7+6D5VN2nADcivpWMHcY3g01tAQR02Y+uqpFGVv1U03p4tJoIy93oSseqp+JVJQQBJStmJHU3AzJMewVrPJWFmsurmwpEGSlXaOhWxv8EWuWsepXzO9WmCLWg9KuQX4EkFfGcjAR115cmZqY2iTUFkSVfL4gOaohQAKCnBJ/16gD1HejGeJ6V4nIQ4ZPahKV5l5v7kJKDjUBAS0BtPRyCvPTTumoUYN9XedP0FRcZhri99FtrLF/1Y2NB5IqzSMqXyN2mVojHSsf41eAx5Iuu8T56TX6nNAj8CvEch5GLxi4jlkqHNZV9zDZleXI7GahOeq2vPwRP5HlQpDtGjUGanRvCwjpFx5ClewinaE32YtEp2lDaXug70jeLO3O+nlkYwpF7y1tla4VxtsKo3UtubRdU9pcIOl33xbcSUctNhXE398PMIaM3U+DicSkuj9OCSLF54ACM/EayS35NtJScBcpyjViJYLS77SXYylM1Tbm5sxnZdjldEYpOO97VhHNsbRlRJVKqlaGadRBTl6SoSSQiFpG0c4ACZST2wki8/Yop44XxaYUyqaLUpXN0ITwGeUuScuACfPQXfdLjgSGNAAvh3tSGx7nGQjZFjHHqxhonhOOunHWQccvixaGr6eb4oDEgbCZQw/evXDqwD9SGQ2ZTsWv3IQBA3V1LiS+kwl1U9D4qCbD4W77MzroS2X3Oj+HA7uKtPf19Vl0lLjdnF56xA9PiNr5wzvpeDbl4VJRgNtFg82zkibXDW1f/y+siM/5zH/J58uZTITgdWjVXPD8zJ4ZnOZk3z0yDbMFtEECCHkmNb5umriJGYHzoyairaQYtKC75ncBnb6DJ0aXyd3qfP4LF4c9T7EhUnfhkers7me9gKNiUOIpAk+dkRlaGQXGH8CvNNf24fbqfUPl1hD9WN8nWjj6z0E1YXbhu/6HXT/+PW8A/Cp5RxFoagwjn/q9nv/Mt0FnwdnEWubKqdn4ruuTJVd8rSzY5fufRg3eE4zLkjZOYhICo1SgU8p9DhyOryTWY8n7NxNc+ThpjRx/eJ+JYsER29VGNFvRnaxInPn+mHbljN9qV+Qc6RzvxQPnBOfjo1YBffUMFeOxeJKhH6XoN8q7illTF1slMMZoTegalwMGVqeMzwFcuKO6vMH/ZWUSmyqwTL5qiruK27ZU0vEn9/HlWfUDX2PMFNQw15RsIMmKl7nv3H46nqcFV4+C3ZbkCHZRU/+mk04XH0kiQXsP+l9emyvWt4ZIE4sY46e5aafCfx9uV1W5Kvj0gl7q8m46Dyh1ZJ7o6BR8KeT3JW+lk2L71sHD3lCTZUGQPGL42R+TeDQJkrLJN//yb4838jP1/cMDzukz7pwxvblBbk9HN1EBzaj9R6Dp+eTxh1j+j5wMqm+ueTfIYVoUWTNBIRxL9hQIuQ1BdbqPMbv0ReuwR0D/hr43FDpw31LjPVWM32yB0ubp8yN/LopXROlj+f1TdP3WvU7MhPaPhR54WIOLGxuWrlc+1arPR53Dfql7LX6hdLL5W4QGKoeDNppzUX1CMUtF4SqZM4lG8ejqznQxu7qZxI8tLbZS8lUqwaGIlWbMRIEloq4gxF+DH4IDFdX/rtSHxk1fRAkYCxxFigysYOBauYGqrqdvQS01sy66vKQPhUoKlBnPRd5E+Lm5jqdmbKdtDP1dpBvjZcZYjEpDTZodwS9lXLlKe7ut+br4Pe/WGuWRYhTlLsos6gmiqnh7JSc6r56hBDbb7viE39b3Va427gW/W6kXry6Z22gn3UkZCfloqv05MmrCrNle71N70KlYb1hXqPnFn/ZF3/XEpn4whEF22sVM2YnDrlL2kqXiRMU0dLYogscE7rNTesNDf2FB0uSqvCGl+sJHPUfxVPxPUE1U/NhJIl8W1ZenTaGA04PqLvEp7G6qDpmVRNJ40htovpt+2p18/VW0XkFyT4GdcxO4a29U8Exw4d0sbrNfWiq7Qn4akjgdS2+bd2zTaq/NHkhF6YccHTiPr7d/10KkvkJIf51ZPV0zPDzxQ8KMXhnT8+dsjT6sM/mn8p2lafye+z9FZJnxvPFtcf/4pzGeinm0nXv3zXmp/9eoUfkpRqwO5IflpO4ZYYzT4gHv/3028J57Ky9Au3vIshne3/Ntp43Bexw7tu89ff/gdQSwMEFAACAAgATRbbSM2INdtNAAAAagAAABsAAAB1bml2ZXJzYWwvdW5pdmVyc2FsLnBuZy54bWyzsa/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简约大气商务模板"/>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1778</TotalTime>
  <Words>2191</Words>
  <Application>Microsoft Office PowerPoint</Application>
  <PresentationFormat>Widescreen</PresentationFormat>
  <Paragraphs>105</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Cordia New</vt:lpstr>
      <vt:lpstr>Microsoft YaHei UI</vt:lpstr>
      <vt:lpstr>宋体</vt:lpstr>
      <vt:lpstr>Arial</vt:lpstr>
      <vt:lpstr>Calibri</vt:lpstr>
      <vt:lpstr>Calibri Light</vt:lpstr>
      <vt:lpstr>Comic Sans MS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简约大气商务模板</dc:title>
  <dc:creator>勾鑫宇</dc:creator>
  <cp:lastModifiedBy>WEI WEI</cp:lastModifiedBy>
  <cp:revision>219</cp:revision>
  <dcterms:created xsi:type="dcterms:W3CDTF">2016-06-23T11:48:16Z</dcterms:created>
  <dcterms:modified xsi:type="dcterms:W3CDTF">2017-09-15T16:17:59Z</dcterms:modified>
</cp:coreProperties>
</file>